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997" r:id="rId2"/>
    <p:sldId id="998" r:id="rId3"/>
    <p:sldId id="98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798-4AB3-0063-3059-D868F0813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02992-432A-6689-931E-2F3F748F0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E5AF1-3A53-BFE9-B3CF-DF01E2D1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9B408-EDCB-A798-590D-30F1D6D6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151D-B326-7E08-037D-08A0B0E4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3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B74C6-E885-4538-CCB0-C3E00DA9B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EA984-46DF-2BC4-6014-F8F3DDA5F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EA92-12F7-D8AB-3099-DEC429FA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C27E5-44C1-E8B2-D1AF-E2808D89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65A95-FD76-D7F6-3689-689F2DF0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4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AF001C-8BEB-6FFB-ED27-D6F654A12D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B004-CC4B-7F68-C47B-91ED22BF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12290-1A76-9E27-6C6F-69C25EE8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6E589-916F-02A0-C81F-DDF4B4F9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057D-9ED9-0C6C-2F8D-37029F81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8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A0AC-74ED-A081-F23C-85038A0D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C4B11-48C0-F552-7991-8FA725E3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E44F6-DC31-C5C7-AB05-A56655E1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A4CF2-64CE-7212-ABE7-C0B28ACF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C25B3-F070-91E4-5892-EE4D6F06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8858-7B99-A606-18CA-0C0A86E0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87C30-BB98-1541-973C-64CEF8434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C58A1-8F28-4A75-A0B2-D138297B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9EFCA-CAF6-FE38-3AF0-15B218A3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F8DA8-B5EE-C0D6-4D22-51CFD839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3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8A8F-32DE-1624-1AFE-48EB073A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2E6A7-AB87-7FFC-8D8C-2B2D4CB38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BCE90-CF57-031B-286E-614C143D4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BEE9E-4E07-9AB8-577E-9F369D04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69D84-0412-D986-69E5-6675A614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FD238-C358-357C-6686-D724DE61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8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FD28-CE3C-16E3-4C49-255DADDF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39783-C69E-7DFC-98B9-F009DBD8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517A9-7453-F60C-33FE-463BDDB27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9AEAC-8E29-D2C0-06AB-1AD04F149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79C20-D56F-B9ED-0272-B63774DE9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751CA-7FBE-C9C2-87AF-A92AEA5F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FCF49-7A69-FE86-8BF4-B0AC3831F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6A349A-F0C8-7939-9CC5-FD475F30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DF52-2CDB-AAC2-EB53-5DDC1B62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CE314-42A7-56CC-54E7-D923FD8D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3F4C1-4D55-078D-12B8-18CDD663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8BE45-CF5A-61E6-5A2E-80043469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7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EA9A0-BE3B-7359-F69A-4B1C6DC5F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642FF-B33F-ABCA-5397-4BAA8B3D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F27C-3F45-3FC0-6766-2E02B3C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16CB-C315-665F-B6E6-52C12F3E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71CBE-5367-67F3-0A0B-9B65F0B0D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40F3B-3441-1812-29EA-BC626A33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A1753-7961-365B-CC6F-7FFB5CD0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FDD19-4B35-64CE-2348-2F584AFC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12521-C472-4BFF-C2BE-BF34C0E9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1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BE0AF-DA24-A47C-EDD9-D5093B3E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8DEB6-7E41-E601-244F-C64CEE503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54E98-5E3C-7C05-7255-6519EB055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2CBCF-EC45-B418-2B00-730F6422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56284-629A-1E8D-1DC5-A48DC540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FE747-8527-9AB3-7491-AF8C0EC6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3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95A22-B393-14FC-981B-9168D6A4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8C116-7E8D-389B-7D5B-C835092FF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366DA-410B-5444-50B3-BBC4F6BB4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DF1A1-FAED-47D6-9819-A49DB4363115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EEBFF-E79D-9273-4FE1-E0D51F037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22FAE-C805-E148-FCE8-EA28494E3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F79C3-8945-4534-A80A-330B60685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0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25018C-62AF-12FF-E6A1-DE54469A1925}"/>
              </a:ext>
            </a:extLst>
          </p:cNvPr>
          <p:cNvSpPr txBox="1"/>
          <p:nvPr/>
        </p:nvSpPr>
        <p:spPr>
          <a:xfrm>
            <a:off x="1625016" y="835783"/>
            <a:ext cx="1088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Step 1 of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AFA7F-1B4A-C96E-5E0A-B0FF9FBE8937}"/>
              </a:ext>
            </a:extLst>
          </p:cNvPr>
          <p:cNvSpPr txBox="1"/>
          <p:nvPr/>
        </p:nvSpPr>
        <p:spPr>
          <a:xfrm>
            <a:off x="5751131" y="850863"/>
            <a:ext cx="1088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Step 2 of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98422-CE27-BE3B-D70B-E175398E8549}"/>
              </a:ext>
            </a:extLst>
          </p:cNvPr>
          <p:cNvSpPr txBox="1"/>
          <p:nvPr/>
        </p:nvSpPr>
        <p:spPr>
          <a:xfrm>
            <a:off x="5632986" y="4389981"/>
            <a:ext cx="3872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/>
              </a:rPr>
              <a:t>Zip-tie upper holes to top shelf of rack, zip tie lower holes to middle rack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E272F-A5C2-CAC8-155A-D9CF37E157FF}"/>
              </a:ext>
            </a:extLst>
          </p:cNvPr>
          <p:cNvSpPr txBox="1"/>
          <p:nvPr/>
        </p:nvSpPr>
        <p:spPr>
          <a:xfrm>
            <a:off x="9449153" y="4493624"/>
            <a:ext cx="12188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100">
                <a:solidFill>
                  <a:prstClr val="black"/>
                </a:solidFill>
                <a:latin typeface="Calibri" panose="020F0502020204030204"/>
              </a:rPr>
              <a:t>Zip tie triangle closed (top, middle, bottom) </a:t>
            </a:r>
            <a:br>
              <a:rPr lang="en-US" sz="11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100">
                <a:solidFill>
                  <a:prstClr val="black"/>
                </a:solidFill>
                <a:latin typeface="Calibri" panose="020F0502020204030204"/>
              </a:rPr>
              <a:t>with seam at the back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8C270-7EC1-701C-FFB6-0C8CDC7401AC}"/>
              </a:ext>
            </a:extLst>
          </p:cNvPr>
          <p:cNvSpPr txBox="1"/>
          <p:nvPr/>
        </p:nvSpPr>
        <p:spPr>
          <a:xfrm>
            <a:off x="8312906" y="5558009"/>
            <a:ext cx="2235284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/>
              <a:t>MONSTER RACK - COMPLETE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CB022B-8E0B-77B9-9EE6-7000BDB052C0}"/>
              </a:ext>
            </a:extLst>
          </p:cNvPr>
          <p:cNvSpPr txBox="1"/>
          <p:nvPr/>
        </p:nvSpPr>
        <p:spPr>
          <a:xfrm>
            <a:off x="8269802" y="5892878"/>
            <a:ext cx="2321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This is an example of the signage on the rack only.  </a:t>
            </a:r>
          </a:p>
          <a:p>
            <a:pPr algn="ctr"/>
            <a:r>
              <a:rPr lang="en-US" sz="1100"/>
              <a:t>(Rio product placement will vary)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869668-5E22-3B03-7A78-14014F4B3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32" y="4822464"/>
            <a:ext cx="2456901" cy="18899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B6B39D-03C5-91AE-2051-74153369F236}"/>
              </a:ext>
            </a:extLst>
          </p:cNvPr>
          <p:cNvSpPr/>
          <p:nvPr/>
        </p:nvSpPr>
        <p:spPr>
          <a:xfrm>
            <a:off x="1524000" y="667004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BB62F0-3480-D705-3CF1-38CE2BBCE3E1}"/>
              </a:ext>
            </a:extLst>
          </p:cNvPr>
          <p:cNvSpPr/>
          <p:nvPr/>
        </p:nvSpPr>
        <p:spPr>
          <a:xfrm>
            <a:off x="1524000" y="-6322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EDE289-E57B-F6E4-C6E2-3617807B1187}"/>
              </a:ext>
            </a:extLst>
          </p:cNvPr>
          <p:cNvSpPr txBox="1">
            <a:spLocks/>
          </p:cNvSpPr>
          <p:nvPr/>
        </p:nvSpPr>
        <p:spPr bwMode="auto">
          <a:xfrm>
            <a:off x="2034747" y="222159"/>
            <a:ext cx="6833679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000">
                <a:solidFill>
                  <a:schemeClr val="bg1"/>
                </a:solidFill>
                <a:latin typeface="+mj-lt"/>
              </a:rPr>
              <a:t>P.O.P. INSTRUCTIONS – MONSTER RACK TRIANGLE TOWER</a:t>
            </a:r>
            <a:endParaRPr lang="en-CA" sz="11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88A80C-D512-6EB6-BC22-A8A0F58EE9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34358"/>
            <a:ext cx="1329313" cy="10092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D591EB-5944-8851-15BF-B43B1838B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50" y="1221117"/>
            <a:ext cx="4121253" cy="5371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48032E-1536-D032-DE39-485A52B22D96}"/>
              </a:ext>
            </a:extLst>
          </p:cNvPr>
          <p:cNvSpPr txBox="1"/>
          <p:nvPr/>
        </p:nvSpPr>
        <p:spPr>
          <a:xfrm>
            <a:off x="2772533" y="935683"/>
            <a:ext cx="2575838" cy="415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051">
                <a:solidFill>
                  <a:prstClr val="black"/>
                </a:solidFill>
                <a:latin typeface="Calibri" panose="020F0502020204030204"/>
              </a:rPr>
              <a:t>Small holes to zip-tie triangle closed</a:t>
            </a:r>
          </a:p>
          <a:p>
            <a:pPr algn="ctr" defTabSz="457200">
              <a:defRPr/>
            </a:pPr>
            <a:r>
              <a:rPr lang="en-US" sz="1051">
                <a:solidFill>
                  <a:prstClr val="black"/>
                </a:solidFill>
                <a:latin typeface="Calibri" panose="020F0502020204030204"/>
              </a:rPr>
              <a:t>(3 holes on outer panels)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C3BBB-B243-94C7-C7FD-F7655024DC80}"/>
              </a:ext>
            </a:extLst>
          </p:cNvPr>
          <p:cNvSpPr txBox="1"/>
          <p:nvPr/>
        </p:nvSpPr>
        <p:spPr>
          <a:xfrm>
            <a:off x="3605349" y="5301778"/>
            <a:ext cx="1912292" cy="577466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prstClr val="black"/>
                </a:solidFill>
                <a:latin typeface="Calibri" panose="020F0502020204030204"/>
              </a:rPr>
              <a:t>Holes to zip-tie triangle to monster rack</a:t>
            </a:r>
          </a:p>
          <a:p>
            <a:pPr algn="ctr" defTabSz="457200">
              <a:defRPr/>
            </a:pPr>
            <a:r>
              <a:rPr lang="en-US" sz="1050">
                <a:solidFill>
                  <a:prstClr val="black"/>
                </a:solidFill>
                <a:latin typeface="Calibri" panose="020F0502020204030204"/>
              </a:rPr>
              <a:t>(H</a:t>
            </a:r>
            <a:r>
              <a:rPr lang="en-US" sz="1050" err="1">
                <a:solidFill>
                  <a:prstClr val="black"/>
                </a:solidFill>
                <a:latin typeface="Calibri" panose="020F0502020204030204"/>
              </a:rPr>
              <a:t>oles</a:t>
            </a:r>
            <a:r>
              <a:rPr lang="en-US" sz="1050">
                <a:solidFill>
                  <a:prstClr val="black"/>
                </a:solidFill>
                <a:latin typeface="Calibri" panose="020F0502020204030204"/>
              </a:rPr>
              <a:t> on outer  panels)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BE03B-C3C1-A99E-8ECC-9F672724EDE0}"/>
              </a:ext>
            </a:extLst>
          </p:cNvPr>
          <p:cNvSpPr txBox="1"/>
          <p:nvPr/>
        </p:nvSpPr>
        <p:spPr>
          <a:xfrm>
            <a:off x="2024801" y="6119337"/>
            <a:ext cx="3374514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Scored twice at 14” </a:t>
            </a:r>
          </a:p>
          <a:p>
            <a:r>
              <a:rPr lang="en-US" sz="1200"/>
              <a:t>Note:  one score is less pronounced.  If necessary, measure 14” from edge and you’ll find the bend.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FCFA41-D158-DA1C-AD80-8BB700296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036" y="1300505"/>
            <a:ext cx="4858933" cy="3072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A49268-FF19-8548-5FD9-B61968DB94E9}"/>
              </a:ext>
            </a:extLst>
          </p:cNvPr>
          <p:cNvSpPr txBox="1"/>
          <p:nvPr/>
        </p:nvSpPr>
        <p:spPr>
          <a:xfrm>
            <a:off x="6995407" y="1418585"/>
            <a:ext cx="938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/>
              </a:rPr>
              <a:t>Fold at heat bends (2) creating 3 panels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41485-3438-92DA-7D3A-3F588B748E0C}"/>
              </a:ext>
            </a:extLst>
          </p:cNvPr>
          <p:cNvSpPr txBox="1"/>
          <p:nvPr/>
        </p:nvSpPr>
        <p:spPr>
          <a:xfrm>
            <a:off x="9595513" y="1418585"/>
            <a:ext cx="103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/>
              </a:rPr>
              <a:t>Then, line up holes against side of  rack</a:t>
            </a:r>
          </a:p>
        </p:txBody>
      </p:sp>
    </p:spTree>
    <p:extLst>
      <p:ext uri="{BB962C8B-B14F-4D97-AF65-F5344CB8AC3E}">
        <p14:creationId xmlns:p14="http://schemas.microsoft.com/office/powerpoint/2010/main" val="320395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856B8B-0669-1529-69F3-A6DB83F5F459}"/>
              </a:ext>
            </a:extLst>
          </p:cNvPr>
          <p:cNvSpPr txBox="1"/>
          <p:nvPr/>
        </p:nvSpPr>
        <p:spPr>
          <a:xfrm>
            <a:off x="1027092" y="814814"/>
            <a:ext cx="419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A-FRAME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86D94-AC68-2EDB-C8CE-5A86ADD2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1" t="48612" r="11018" b="11157"/>
          <a:stretch/>
        </p:blipFill>
        <p:spPr>
          <a:xfrm>
            <a:off x="6384526" y="1149883"/>
            <a:ext cx="4037755" cy="361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E6485-7F07-AE19-1993-E3E1E9887177}"/>
              </a:ext>
            </a:extLst>
          </p:cNvPr>
          <p:cNvSpPr txBox="1"/>
          <p:nvPr/>
        </p:nvSpPr>
        <p:spPr>
          <a:xfrm>
            <a:off x="5048659" y="799555"/>
            <a:ext cx="419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BENCH SIGNAGE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7C9C3-6312-BE26-3D11-87BFFE5DEAF0}"/>
              </a:ext>
            </a:extLst>
          </p:cNvPr>
          <p:cNvSpPr txBox="1"/>
          <p:nvPr/>
        </p:nvSpPr>
        <p:spPr>
          <a:xfrm>
            <a:off x="5455570" y="2323667"/>
            <a:ext cx="2113381" cy="25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050"/>
              <a:t>Note: Header is 24” x 12”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CEBE3FD-A2CE-DEBC-F40B-E03D07CC9584}"/>
              </a:ext>
            </a:extLst>
          </p:cNvPr>
          <p:cNvSpPr/>
          <p:nvPr/>
        </p:nvSpPr>
        <p:spPr>
          <a:xfrm>
            <a:off x="7088778" y="2161999"/>
            <a:ext cx="1281924" cy="126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4654B-19CA-BCBB-44DF-A011577D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567" y="4974688"/>
            <a:ext cx="2145978" cy="566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CC17D8-4C5D-A0B0-6E10-A81A7A9CA028}"/>
              </a:ext>
            </a:extLst>
          </p:cNvPr>
          <p:cNvSpPr txBox="1"/>
          <p:nvPr/>
        </p:nvSpPr>
        <p:spPr>
          <a:xfrm>
            <a:off x="5700568" y="4928983"/>
            <a:ext cx="121027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/>
              <a:t>Bench Poster</a:t>
            </a:r>
          </a:p>
          <a:p>
            <a:pPr algn="ctr"/>
            <a:r>
              <a:rPr lang="en-US" sz="900"/>
              <a:t>(4 holes in each poster can be zip tied to post).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C5B6B-AC90-D0B4-5516-75EEC74F7C3D}"/>
              </a:ext>
            </a:extLst>
          </p:cNvPr>
          <p:cNvSpPr txBox="1"/>
          <p:nvPr/>
        </p:nvSpPr>
        <p:spPr>
          <a:xfrm>
            <a:off x="8358036" y="5752763"/>
            <a:ext cx="1679040" cy="4157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1"/>
              <a:t>Apron Header</a:t>
            </a:r>
          </a:p>
          <a:p>
            <a:pPr algn="ctr"/>
            <a:r>
              <a:rPr lang="en-US" sz="1051"/>
              <a:t>6 holes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E20558-4F44-ABA3-FEDE-0E98899D9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384" y="1136170"/>
            <a:ext cx="2914141" cy="35420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AA6084-4C12-8724-B1B2-6ED3EBC80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736" y="4073797"/>
            <a:ext cx="2834886" cy="263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94032-C7DF-C78E-7596-154A43B6ABF9}"/>
              </a:ext>
            </a:extLst>
          </p:cNvPr>
          <p:cNvSpPr txBox="1"/>
          <p:nvPr/>
        </p:nvSpPr>
        <p:spPr>
          <a:xfrm>
            <a:off x="3772170" y="1651567"/>
            <a:ext cx="2323831" cy="2540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051">
                <a:solidFill>
                  <a:prstClr val="black"/>
                </a:solidFill>
                <a:latin typeface="Calibri" panose="020F0502020204030204"/>
              </a:rPr>
              <a:t>6 holes to zip-tie sign to A-Frame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9925BE-E43F-836C-323D-E878A505F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436" y="4928982"/>
            <a:ext cx="981541" cy="1548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00EB1E-B8D9-AD92-EFE6-D1464206B22A}"/>
              </a:ext>
            </a:extLst>
          </p:cNvPr>
          <p:cNvSpPr/>
          <p:nvPr/>
        </p:nvSpPr>
        <p:spPr>
          <a:xfrm>
            <a:off x="1524000" y="667004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4E0106-49E6-2594-B3DC-338DF1E9683F}"/>
              </a:ext>
            </a:extLst>
          </p:cNvPr>
          <p:cNvSpPr/>
          <p:nvPr/>
        </p:nvSpPr>
        <p:spPr>
          <a:xfrm>
            <a:off x="1524000" y="-6322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B529B04-8EFE-992E-B9C6-D034340C4982}"/>
              </a:ext>
            </a:extLst>
          </p:cNvPr>
          <p:cNvSpPr txBox="1">
            <a:spLocks/>
          </p:cNvSpPr>
          <p:nvPr/>
        </p:nvSpPr>
        <p:spPr bwMode="auto">
          <a:xfrm>
            <a:off x="2034747" y="222159"/>
            <a:ext cx="6833679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000">
                <a:solidFill>
                  <a:schemeClr val="bg1"/>
                </a:solidFill>
                <a:latin typeface="+mj-lt"/>
              </a:rPr>
              <a:t>P.O.P. INSTRUCTIONS – BENCH / A-FRAME</a:t>
            </a:r>
            <a:endParaRPr lang="en-CA" sz="11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1A4A02-A644-0A9C-2203-9DA0F0951B6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34358"/>
            <a:ext cx="1329313" cy="10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BD1343-0B79-4ADA-A578-A9653997EB3E}"/>
              </a:ext>
            </a:extLst>
          </p:cNvPr>
          <p:cNvSpPr txBox="1"/>
          <p:nvPr/>
        </p:nvSpPr>
        <p:spPr>
          <a:xfrm>
            <a:off x="1637594" y="3175224"/>
            <a:ext cx="2946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CA" sz="1400" b="1">
                <a:solidFill>
                  <a:prstClr val="black"/>
                </a:solidFill>
                <a:latin typeface="Calibri" panose="020F0502020204030204"/>
              </a:rPr>
              <a:t>APRON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C6A1C8-77AB-425E-B460-2E434C6DB78C}"/>
              </a:ext>
            </a:extLst>
          </p:cNvPr>
          <p:cNvSpPr txBox="1"/>
          <p:nvPr/>
        </p:nvSpPr>
        <p:spPr>
          <a:xfrm>
            <a:off x="2445333" y="881869"/>
            <a:ext cx="257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CA" sz="1400" b="1">
                <a:solidFill>
                  <a:prstClr val="black"/>
                </a:solidFill>
                <a:latin typeface="Calibri" panose="020F0502020204030204"/>
              </a:rPr>
              <a:t>A-FRAME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67B70-EDB9-4699-84EA-8AEDFD99B74E}"/>
              </a:ext>
            </a:extLst>
          </p:cNvPr>
          <p:cNvSpPr txBox="1"/>
          <p:nvPr/>
        </p:nvSpPr>
        <p:spPr>
          <a:xfrm>
            <a:off x="5664001" y="877561"/>
            <a:ext cx="341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CA" sz="1400" b="1">
                <a:solidFill>
                  <a:prstClr val="black"/>
                </a:solidFill>
                <a:latin typeface="Calibri" panose="020F0502020204030204"/>
              </a:rPr>
              <a:t>MONSTER RACK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58CF6C-901F-44F1-ADCD-D6394036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917" y="4625694"/>
            <a:ext cx="205200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38AE1-F811-2259-3D97-CF62661C7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917" y="1188782"/>
            <a:ext cx="3718882" cy="32128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F335E5-5628-FBB5-0BA2-82E34941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341" y="1206306"/>
            <a:ext cx="3340820" cy="32079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0EAA4-7DB3-F6DE-6BC3-DD2F1E8124A0}"/>
              </a:ext>
            </a:extLst>
          </p:cNvPr>
          <p:cNvSpPr/>
          <p:nvPr/>
        </p:nvSpPr>
        <p:spPr>
          <a:xfrm>
            <a:off x="1524000" y="667004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6ABE2D-C110-AA53-BD1B-086D854BEFEC}"/>
              </a:ext>
            </a:extLst>
          </p:cNvPr>
          <p:cNvSpPr/>
          <p:nvPr/>
        </p:nvSpPr>
        <p:spPr>
          <a:xfrm>
            <a:off x="1524000" y="-6322"/>
            <a:ext cx="9144000" cy="757204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D4B56CD-093C-3098-D8DD-D9040036A79B}"/>
              </a:ext>
            </a:extLst>
          </p:cNvPr>
          <p:cNvSpPr txBox="1">
            <a:spLocks/>
          </p:cNvSpPr>
          <p:nvPr/>
        </p:nvSpPr>
        <p:spPr bwMode="auto">
          <a:xfrm>
            <a:off x="2034747" y="222159"/>
            <a:ext cx="6833679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000">
                <a:solidFill>
                  <a:schemeClr val="bg1"/>
                </a:solidFill>
                <a:latin typeface="+mj-lt"/>
              </a:rPr>
              <a:t>HOME DEPOT P.O.P. </a:t>
            </a:r>
            <a:r>
              <a:rPr lang="en-CA" sz="2000" dirty="0">
                <a:solidFill>
                  <a:schemeClr val="bg1"/>
                </a:solidFill>
                <a:latin typeface="+mj-lt"/>
              </a:rPr>
              <a:t>– IN-STORE</a:t>
            </a:r>
            <a:endParaRPr lang="en-CA" sz="1100" baseline="10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35AC0-9F83-A602-0457-5369FBE03E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34358"/>
            <a:ext cx="1329313" cy="1009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BF695-7F17-4F0B-32C5-65CFE6127F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903" y="5387059"/>
            <a:ext cx="1213045" cy="1186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C121A-7F41-FF79-69B8-B0E8B39636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700" y="5456869"/>
            <a:ext cx="1157464" cy="1116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E7B2D2-53AD-8859-AF59-05B5D8EF36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000" y="4625694"/>
            <a:ext cx="1186762" cy="1188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72D7B2-70E1-80FB-0F36-D04B2A0CFB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426" y="4814062"/>
            <a:ext cx="1317183" cy="1300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D2E41-4892-158F-0030-039B0B3F6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4504" y="3480615"/>
            <a:ext cx="2335631" cy="31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0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Widescreen</PresentationFormat>
  <Paragraphs>29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Taylor</dc:creator>
  <cp:lastModifiedBy>Jason Taylor</cp:lastModifiedBy>
  <cp:revision>1</cp:revision>
  <dcterms:created xsi:type="dcterms:W3CDTF">2024-02-22T13:30:27Z</dcterms:created>
  <dcterms:modified xsi:type="dcterms:W3CDTF">2024-02-22T13:31:13Z</dcterms:modified>
</cp:coreProperties>
</file>