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683" r:id="rId2"/>
    <p:sldId id="709" r:id="rId3"/>
    <p:sldId id="512" r:id="rId4"/>
    <p:sldId id="514" r:id="rId5"/>
    <p:sldId id="64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6343D5-F028-4056-BE6F-699A71BD5934}" v="1" dt="2024-02-22T13:12:36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Taylor" userId="9f6977f3-82b6-47fa-b44c-6a1d7bd44aa4" providerId="ADAL" clId="{B66343D5-F028-4056-BE6F-699A71BD5934}"/>
    <pc:docChg chg="addSld delSld modSld">
      <pc:chgData name="Jason Taylor" userId="9f6977f3-82b6-47fa-b44c-6a1d7bd44aa4" providerId="ADAL" clId="{B66343D5-F028-4056-BE6F-699A71BD5934}" dt="2024-02-22T13:12:40.625" v="1" actId="2696"/>
      <pc:docMkLst>
        <pc:docMk/>
      </pc:docMkLst>
      <pc:sldChg chg="del">
        <pc:chgData name="Jason Taylor" userId="9f6977f3-82b6-47fa-b44c-6a1d7bd44aa4" providerId="ADAL" clId="{B66343D5-F028-4056-BE6F-699A71BD5934}" dt="2024-02-22T13:12:40.625" v="1" actId="2696"/>
        <pc:sldMkLst>
          <pc:docMk/>
          <pc:sldMk cId="1702342425" sldId="256"/>
        </pc:sldMkLst>
      </pc:sldChg>
      <pc:sldChg chg="add">
        <pc:chgData name="Jason Taylor" userId="9f6977f3-82b6-47fa-b44c-6a1d7bd44aa4" providerId="ADAL" clId="{B66343D5-F028-4056-BE6F-699A71BD5934}" dt="2024-02-22T13:12:36.723" v="0"/>
        <pc:sldMkLst>
          <pc:docMk/>
          <pc:sldMk cId="2379574310" sldId="512"/>
        </pc:sldMkLst>
      </pc:sldChg>
      <pc:sldChg chg="add">
        <pc:chgData name="Jason Taylor" userId="9f6977f3-82b6-47fa-b44c-6a1d7bd44aa4" providerId="ADAL" clId="{B66343D5-F028-4056-BE6F-699A71BD5934}" dt="2024-02-22T13:12:36.723" v="0"/>
        <pc:sldMkLst>
          <pc:docMk/>
          <pc:sldMk cId="2664180554" sldId="514"/>
        </pc:sldMkLst>
      </pc:sldChg>
      <pc:sldChg chg="add modTransition">
        <pc:chgData name="Jason Taylor" userId="9f6977f3-82b6-47fa-b44c-6a1d7bd44aa4" providerId="ADAL" clId="{B66343D5-F028-4056-BE6F-699A71BD5934}" dt="2024-02-22T13:12:36.723" v="0"/>
        <pc:sldMkLst>
          <pc:docMk/>
          <pc:sldMk cId="286205651" sldId="644"/>
        </pc:sldMkLst>
      </pc:sldChg>
      <pc:sldChg chg="add modTransition">
        <pc:chgData name="Jason Taylor" userId="9f6977f3-82b6-47fa-b44c-6a1d7bd44aa4" providerId="ADAL" clId="{B66343D5-F028-4056-BE6F-699A71BD5934}" dt="2024-02-22T13:12:36.723" v="0"/>
        <pc:sldMkLst>
          <pc:docMk/>
          <pc:sldMk cId="856694872" sldId="683"/>
        </pc:sldMkLst>
      </pc:sldChg>
      <pc:sldChg chg="add modTransition">
        <pc:chgData name="Jason Taylor" userId="9f6977f3-82b6-47fa-b44c-6a1d7bd44aa4" providerId="ADAL" clId="{B66343D5-F028-4056-BE6F-699A71BD5934}" dt="2024-02-22T13:12:36.723" v="0"/>
        <pc:sldMkLst>
          <pc:docMk/>
          <pc:sldMk cId="3240305628" sldId="7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7F7AD-8E51-4226-90F7-A3BF7C894D0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0AFDD-6BC7-4AA9-A495-BBC1D67F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3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9AD2E3-1F62-4A90-BCC3-AF74871C61E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836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9AD2E3-1F62-4A90-BCC3-AF74871C61E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95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866272-7E0E-4675-BFB4-1E9F4408213B}" type="slidenum">
              <a:rPr lang="en-CA" altLang="en-US" smtClean="0"/>
              <a:pPr/>
              <a:t>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40931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866272-7E0E-4675-BFB4-1E9F4408213B}" type="slidenum">
              <a:rPr lang="en-CA" altLang="en-US" smtClean="0"/>
              <a:pPr/>
              <a:t>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06112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9AD2E3-1F62-4A90-BCC3-AF74871C61E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190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4D92-7C81-3DCC-F930-A0D9597F3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FF3B8-E90D-831C-059E-63A91E186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C9D75-FCED-4F1A-A3B0-FC62CDC8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A3EC-4FDD-4349-99C0-F1902B13CC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68183-C5E4-590E-1B30-8977663D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12888-9526-DA1D-6766-983CAFDA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6252-3D1E-42FC-B306-B7771AEC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5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3CD98-7C8C-FC1C-442E-E7AF213C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C78CE-8B75-E1F9-AC5F-ADDA7F7CB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00719-4451-061E-8088-3EE54F10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A3EC-4FDD-4349-99C0-F1902B13CC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7D59A-E542-65AE-72E2-F2918D34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41F7D-AA84-7357-36CF-82D888A9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6252-3D1E-42FC-B306-B7771AEC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2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B71E9B-644B-4ABE-2B17-1DE950AA5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10D82-4A21-F0CD-9C4F-BC32EF71C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0C4AC-4E4C-CEEB-28B2-4783F974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A3EC-4FDD-4349-99C0-F1902B13CC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163DF-231F-8ED7-A0F2-95DB1492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E3868-D26B-7F0A-DDF6-034B836A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6252-3D1E-42FC-B306-B7771AEC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5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D854-2229-DC55-233F-D1D867AC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03C22-8E60-F33F-EDE9-61E53FED2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DDD77-F19D-2835-67AD-BA68A167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A3EC-4FDD-4349-99C0-F1902B13CC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B4F6A-FF80-29B2-C23B-1D332A454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DF441-A54D-6700-F5AF-EBF0EEB9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6252-3D1E-42FC-B306-B7771AEC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2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F3652-C58F-BA40-F3F8-240BD086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01DA5-0666-1226-D5D2-5F07FDB54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C717A-BE44-F874-3180-71D5B733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A3EC-4FDD-4349-99C0-F1902B13CC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820B5-1034-8506-CBAA-07AD3155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D4BD7-0938-9F26-8143-87119F5C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6252-3D1E-42FC-B306-B7771AEC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E5B97-7F53-A622-4369-41E8D04A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6B64F-B468-3DD1-084E-1E426D864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83CC2-7B7F-34C4-39D8-EEA376754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1F864-5B41-50C5-A6A3-77B70D55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A3EC-4FDD-4349-99C0-F1902B13CC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EB351-7188-02DE-1002-31168974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099D3-B5E9-88CF-34C2-6463EB66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6252-3D1E-42FC-B306-B7771AEC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4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0251-A80E-9CE8-E2AC-F509A58C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CD060-B8C5-8895-1547-E2419ABFC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9B635-9324-2599-BA3B-F3DACD6B0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AD9B1-A2AB-5E58-17AD-8E0176D70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0B911-F709-CA28-3F27-2133F5C1D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8D407-170B-7171-D6DE-7E339C89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A3EC-4FDD-4349-99C0-F1902B13CC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53E85-4127-5D05-9A73-56EAB27E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D9CC5-3D94-F044-AB3F-794D10BF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6252-3D1E-42FC-B306-B7771AEC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2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0BB07-F112-AD50-DCE9-3DB30FAF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CFF9D-A344-2DF5-1403-23A36C1C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A3EC-4FDD-4349-99C0-F1902B13CC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5FD62-9488-1F26-71C1-5E5C1F59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C1442-6196-7A91-93D9-875116E5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6252-3D1E-42FC-B306-B7771AEC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1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1C140D-BA42-88CE-F975-2737F9DE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A3EC-4FDD-4349-99C0-F1902B13CC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6B2A0-77C8-84C4-FF38-356BF8CC0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A75DD-4BA2-E8AE-D644-6CA1399A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6252-3D1E-42FC-B306-B7771AEC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1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52F7-0C10-2C47-7AD8-027AFD62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1C547-09F5-969F-276B-16E83AB98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BE7AC-AC0D-C6F1-7092-3B88E24F1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86D80-A957-6501-42CA-EA5AB302A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A3EC-4FDD-4349-99C0-F1902B13CC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6EBCC-F27B-C139-FA15-33C022A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AE1DA-41FF-6E31-18B2-3FAA6F90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6252-3D1E-42FC-B306-B7771AEC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2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E87E-510B-7938-23D5-B9BB0B40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1D89D-F873-253B-8AA1-F385EBEB0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F8777-D73E-8941-A9DA-361F46E57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13229-6396-0FF4-8598-5081A9D4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A3EC-4FDD-4349-99C0-F1902B13CC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65F11-1EF5-1FA5-46D4-DE7BDC1C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8E079-8228-025D-001C-62E25B91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6252-3D1E-42FC-B306-B7771AEC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8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419365-DA46-9527-DDA6-260CBF241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2F463-572B-9491-BCA6-940F91A06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FD1C1-3249-3F90-851D-EBEB4B7A4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4A3EC-4FDD-4349-99C0-F1902B13CCD4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C8B4F-AFEF-9296-9E47-40E73AC40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F357-F1F0-B287-B4BA-38E08A475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26252-3D1E-42FC-B306-B7771AECC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7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35188" y="2241000"/>
            <a:ext cx="7885112" cy="1728000"/>
          </a:xfrm>
          <a:prstGeom prst="roundRect">
            <a:avLst/>
          </a:prstGeom>
          <a:noFill/>
          <a:ln w="28575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Subtitle 2"/>
          <p:cNvSpPr txBox="1">
            <a:spLocks/>
          </p:cNvSpPr>
          <p:nvPr/>
        </p:nvSpPr>
        <p:spPr bwMode="auto">
          <a:xfrm>
            <a:off x="1938001" y="2565001"/>
            <a:ext cx="8343343" cy="108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CA" sz="4400" b="1">
                <a:solidFill>
                  <a:srgbClr val="CB0179"/>
                </a:solidFill>
                <a:latin typeface="+mj-lt"/>
              </a:rPr>
              <a:t>PRODUCTS AVAILABLE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86000" y="2079000"/>
            <a:ext cx="1620000" cy="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C3F69-83F2-1A52-1F60-D4579F1748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5231" y="1670748"/>
            <a:ext cx="1288881" cy="9785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0D1E69-8D93-D559-2037-EF4AED0B6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505745" y="5249143"/>
            <a:ext cx="9242377" cy="161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9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4000" y="673326"/>
            <a:ext cx="9144000" cy="112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0"/>
            <a:ext cx="9144000" cy="757204"/>
          </a:xfrm>
          <a:prstGeom prst="rect">
            <a:avLst/>
          </a:prstGeom>
          <a:solidFill>
            <a:srgbClr val="CB0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 bwMode="auto">
          <a:xfrm>
            <a:off x="2034746" y="228481"/>
            <a:ext cx="8191843" cy="5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CA" sz="2800">
                <a:solidFill>
                  <a:schemeClr val="bg1"/>
                </a:solidFill>
                <a:latin typeface="+mj-lt"/>
              </a:rPr>
              <a:t>RIO</a:t>
            </a:r>
            <a:r>
              <a:rPr lang="en-CA" sz="1200" baseline="72000">
                <a:solidFill>
                  <a:schemeClr val="bg1"/>
                </a:solidFill>
                <a:latin typeface="+mj-lt"/>
              </a:rPr>
              <a:t>TM</a:t>
            </a:r>
            <a:r>
              <a:rPr lang="en-CA" sz="2800">
                <a:solidFill>
                  <a:schemeClr val="bg1"/>
                </a:solidFill>
                <a:latin typeface="+mj-lt"/>
              </a:rPr>
              <a:t> DIPLADENIA TROPICALS</a:t>
            </a:r>
            <a:endParaRPr lang="en-CA" sz="1400" baseline="10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395260" y="1164962"/>
            <a:ext cx="7470812" cy="555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buClr>
                <a:srgbClr val="CB0179"/>
              </a:buClr>
            </a:pPr>
            <a:r>
              <a:rPr lang="en-CA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Rios are available in</a:t>
            </a:r>
          </a:p>
          <a:p>
            <a:pPr algn="ctr">
              <a:buClr>
                <a:srgbClr val="CB0179"/>
              </a:buClr>
            </a:pPr>
            <a:r>
              <a:rPr lang="en-CA" sz="3200">
                <a:solidFill>
                  <a:srgbClr val="CB01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Hanging Baskets, Planters and small Pots.</a:t>
            </a:r>
            <a:endParaRPr lang="en-CA" sz="2800">
              <a:solidFill>
                <a:srgbClr val="CB01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Clr>
                <a:srgbClr val="CB0179"/>
              </a:buClr>
            </a:pPr>
            <a:endParaRPr lang="en-CA" sz="2800">
              <a:solidFill>
                <a:srgbClr val="CB01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Clr>
                <a:srgbClr val="CB0179"/>
              </a:buClr>
            </a:pPr>
            <a:endParaRPr lang="en-CA" sz="2800">
              <a:solidFill>
                <a:srgbClr val="CB01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Clr>
                <a:srgbClr val="CB0179"/>
              </a:buClr>
            </a:pPr>
            <a:endParaRPr lang="en-CA" sz="2800">
              <a:solidFill>
                <a:srgbClr val="CB01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Clr>
                <a:srgbClr val="CB0179"/>
              </a:buClr>
            </a:pPr>
            <a:endParaRPr lang="en-CA" sz="2800">
              <a:solidFill>
                <a:srgbClr val="CB01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Clr>
                <a:srgbClr val="CB0179"/>
              </a:buClr>
            </a:pPr>
            <a:endParaRPr lang="en-CA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Clr>
                <a:srgbClr val="CB0179"/>
              </a:buClr>
            </a:pPr>
            <a:r>
              <a:rPr lang="en-CA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quart size pot can be used to plant </a:t>
            </a:r>
          </a:p>
          <a:p>
            <a:pPr algn="ctr">
              <a:buClr>
                <a:srgbClr val="CB0179"/>
              </a:buClr>
            </a:pPr>
            <a:r>
              <a:rPr lang="en-CA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ground to make gardens or for DIY planter </a:t>
            </a:r>
          </a:p>
          <a:p>
            <a:pPr algn="ctr">
              <a:buClr>
                <a:srgbClr val="CB0179"/>
              </a:buClr>
            </a:pPr>
            <a:r>
              <a:rPr lang="en-CA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projects using your own planter pots.</a:t>
            </a:r>
          </a:p>
          <a:p>
            <a:pPr algn="ctr">
              <a:buClr>
                <a:srgbClr val="CB0179"/>
              </a:buClr>
            </a:pPr>
            <a:endParaRPr lang="en-CA" sz="2200">
              <a:solidFill>
                <a:srgbClr val="CB01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Clr>
                <a:srgbClr val="CB0179"/>
              </a:buClr>
            </a:pPr>
            <a:r>
              <a:rPr lang="en-CA" sz="2200">
                <a:solidFill>
                  <a:srgbClr val="CB01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the DIY video at fernlea.com/Rio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EEE55-A524-784C-7C34-B1736E447C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426" y="140680"/>
            <a:ext cx="1329313" cy="10092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291D09-97F0-562C-5F49-83986E9D48C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2327" y="2192416"/>
            <a:ext cx="1997999" cy="24731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8D2623-9217-7D8A-D3CF-39ADDBBAA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001" y="2619001"/>
            <a:ext cx="1620296" cy="19516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C260DB-04EC-605E-1679-ECBBE55C5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6277" y="2341839"/>
            <a:ext cx="2433324" cy="22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0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99FFD844-A8BC-49EE-831E-7ACF72F29937}"/>
              </a:ext>
            </a:extLst>
          </p:cNvPr>
          <p:cNvSpPr/>
          <p:nvPr/>
        </p:nvSpPr>
        <p:spPr>
          <a:xfrm rot="5400000" flipV="1">
            <a:off x="4711146" y="3771193"/>
            <a:ext cx="6107845" cy="65770"/>
          </a:xfrm>
          <a:prstGeom prst="rect">
            <a:avLst/>
          </a:prstGeom>
          <a:solidFill>
            <a:srgbClr val="FF299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60100A4-31E0-4182-A595-2672243419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405" y="2148246"/>
            <a:ext cx="1830555" cy="194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294EB1-3826-42AF-A427-9CC2991D8B99}"/>
              </a:ext>
            </a:extLst>
          </p:cNvPr>
          <p:cNvSpPr txBox="1"/>
          <p:nvPr/>
        </p:nvSpPr>
        <p:spPr>
          <a:xfrm>
            <a:off x="1659943" y="633757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(2)</a:t>
            </a: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67A48ED5-9C19-4406-895A-A4B1DFB5B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02" y="2832901"/>
            <a:ext cx="1238543" cy="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19175">
              <a:lnSpc>
                <a:spcPts val="1800"/>
              </a:lnSpc>
              <a:spcBef>
                <a:spcPct val="50000"/>
              </a:spcBef>
              <a:defRPr/>
            </a:pPr>
            <a:r>
              <a:rPr lang="en-CA" altLang="en-US" sz="1400" b="1">
                <a:solidFill>
                  <a:srgbClr val="CB0179"/>
                </a:solidFill>
                <a:latin typeface="Calibri" pitchFamily="34" charset="0"/>
              </a:rPr>
              <a:t>Rio Quarts $6.98</a:t>
            </a: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D40329AA-B7CC-404D-A684-8EDF88DB6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0217" y="3029701"/>
            <a:ext cx="1464125" cy="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19175">
              <a:lnSpc>
                <a:spcPts val="1800"/>
              </a:lnSpc>
              <a:spcBef>
                <a:spcPct val="50000"/>
              </a:spcBef>
              <a:defRPr/>
            </a:pPr>
            <a:r>
              <a:rPr lang="en-CA" altLang="en-US" sz="1400" b="1">
                <a:solidFill>
                  <a:srgbClr val="CB0179"/>
                </a:solidFill>
                <a:latin typeface="Calibri" pitchFamily="34" charset="0"/>
              </a:rPr>
              <a:t>Rio 1 Gallon $12.98</a:t>
            </a: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C4ACF6E5-662D-4959-8C8C-2E0D24DF3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534" y="5775890"/>
            <a:ext cx="2031816" cy="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19175">
              <a:lnSpc>
                <a:spcPts val="1800"/>
              </a:lnSpc>
              <a:spcBef>
                <a:spcPct val="50000"/>
              </a:spcBef>
              <a:defRPr/>
            </a:pPr>
            <a:r>
              <a:rPr lang="en-CA" altLang="en-US" sz="1400" b="1">
                <a:solidFill>
                  <a:srgbClr val="CB0179"/>
                </a:solidFill>
                <a:latin typeface="Calibri" pitchFamily="34" charset="0"/>
              </a:rPr>
              <a:t>#6 Rio</a:t>
            </a:r>
            <a:br>
              <a:rPr lang="en-CA" altLang="en-US" sz="1400" b="1">
                <a:solidFill>
                  <a:srgbClr val="CB0179"/>
                </a:solidFill>
                <a:latin typeface="Calibri" pitchFamily="34" charset="0"/>
              </a:rPr>
            </a:br>
            <a:r>
              <a:rPr lang="en-CA" altLang="en-US" sz="1400" b="1">
                <a:solidFill>
                  <a:srgbClr val="CB0179"/>
                </a:solidFill>
                <a:latin typeface="Calibri" pitchFamily="34" charset="0"/>
              </a:rPr>
              <a:t>$8.98 </a:t>
            </a:r>
          </a:p>
        </p:txBody>
      </p:sp>
      <p:sp>
        <p:nvSpPr>
          <p:cNvPr id="62" name="Rectangle 30">
            <a:extLst>
              <a:ext uri="{FF2B5EF4-FFF2-40B4-BE49-F238E27FC236}">
                <a16:creationId xmlns:a16="http://schemas.microsoft.com/office/drawing/2014/main" id="{F4F8175B-22CA-433F-9775-B2D557633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155" y="3095479"/>
            <a:ext cx="1723475" cy="31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19175">
              <a:lnSpc>
                <a:spcPts val="1800"/>
              </a:lnSpc>
              <a:spcBef>
                <a:spcPct val="50000"/>
              </a:spcBef>
              <a:defRPr/>
            </a:pPr>
            <a:r>
              <a:rPr lang="en-CA" altLang="en-US" sz="1400" b="1">
                <a:solidFill>
                  <a:srgbClr val="CB0179"/>
                </a:solidFill>
                <a:latin typeface="Calibri" pitchFamily="34" charset="0"/>
              </a:rPr>
              <a:t>#9 Rio Patio $19.98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E784A29-62BB-45CA-BC69-B0391D3A64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1240" y="4132053"/>
            <a:ext cx="1682076" cy="15792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216BA6-277E-479D-A157-4739BCC77186}"/>
              </a:ext>
            </a:extLst>
          </p:cNvPr>
          <p:cNvSpPr/>
          <p:nvPr/>
        </p:nvSpPr>
        <p:spPr>
          <a:xfrm>
            <a:off x="9141151" y="5213743"/>
            <a:ext cx="1678057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9175">
              <a:lnSpc>
                <a:spcPts val="1800"/>
              </a:lnSpc>
              <a:spcBef>
                <a:spcPct val="50000"/>
              </a:spcBef>
              <a:defRPr/>
            </a:pPr>
            <a:r>
              <a:rPr lang="en-CA" altLang="en-US" sz="120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(Late Season – May/June replaces quart &amp; gallon)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9755D7C-C91D-428E-8CFC-ABA5A4E60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361" y="6192264"/>
            <a:ext cx="255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-US" altLang="en-US" sz="1400" b="1">
                <a:solidFill>
                  <a:srgbClr val="CB0179"/>
                </a:solidFill>
                <a:latin typeface="Calibri" pitchFamily="34" charset="0"/>
              </a:rPr>
              <a:t>#12 Rio Planter </a:t>
            </a:r>
            <a:br>
              <a:rPr lang="en-US" altLang="en-US" sz="1400" b="1">
                <a:solidFill>
                  <a:srgbClr val="CB0179"/>
                </a:solidFill>
                <a:latin typeface="Calibri" pitchFamily="34" charset="0"/>
              </a:rPr>
            </a:br>
            <a:r>
              <a:rPr lang="en-US" altLang="en-US" sz="1400" b="1">
                <a:solidFill>
                  <a:srgbClr val="CB0179"/>
                </a:solidFill>
                <a:latin typeface="Calibri" pitchFamily="34" charset="0"/>
              </a:rPr>
              <a:t>$39.98 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8878914-4A81-4EC3-9A8F-59649F902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840" y="6163248"/>
            <a:ext cx="18949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-US" altLang="en-US" sz="1400" b="1">
                <a:solidFill>
                  <a:srgbClr val="CB0179"/>
                </a:solidFill>
                <a:latin typeface="Calibri" pitchFamily="34" charset="0"/>
              </a:rPr>
              <a:t>#10 Drop N’ Decorate $31.98</a:t>
            </a:r>
          </a:p>
        </p:txBody>
      </p:sp>
      <p:sp>
        <p:nvSpPr>
          <p:cNvPr id="71" name="Rectangle 30">
            <a:extLst>
              <a:ext uri="{FF2B5EF4-FFF2-40B4-BE49-F238E27FC236}">
                <a16:creationId xmlns:a16="http://schemas.microsoft.com/office/drawing/2014/main" id="{E5114A13-8A31-426B-B9F3-A9D73ECEB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770" y="4066683"/>
            <a:ext cx="1769696" cy="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19175">
              <a:lnSpc>
                <a:spcPts val="1800"/>
              </a:lnSpc>
              <a:spcBef>
                <a:spcPct val="50000"/>
              </a:spcBef>
              <a:defRPr/>
            </a:pPr>
            <a:r>
              <a:rPr lang="en-CA" altLang="en-US" sz="1400" b="1">
                <a:solidFill>
                  <a:srgbClr val="CB0179"/>
                </a:solidFill>
                <a:latin typeface="Calibri" pitchFamily="34" charset="0"/>
              </a:rPr>
              <a:t>#10 Rio Hanging Basket $24.98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47EAF5-270C-47A8-8AC6-2024B797268C}"/>
              </a:ext>
            </a:extLst>
          </p:cNvPr>
          <p:cNvSpPr txBox="1"/>
          <p:nvPr/>
        </p:nvSpPr>
        <p:spPr>
          <a:xfrm>
            <a:off x="1839902" y="945720"/>
            <a:ext cx="501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Top 5 Rio Items – All Stores – All Season (Ad Items)</a:t>
            </a:r>
          </a:p>
        </p:txBody>
      </p:sp>
      <p:pic>
        <p:nvPicPr>
          <p:cNvPr id="29" name="Picture 28" descr="A vase of flowers on a plant&#10;&#10;Description automatically generated">
            <a:extLst>
              <a:ext uri="{FF2B5EF4-FFF2-40B4-BE49-F238E27FC236}">
                <a16:creationId xmlns:a16="http://schemas.microsoft.com/office/drawing/2014/main" id="{00A856D0-2B22-419E-82C0-CFDD63338D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2644" r="7628" b="5529"/>
          <a:stretch/>
        </p:blipFill>
        <p:spPr>
          <a:xfrm>
            <a:off x="1769547" y="4279510"/>
            <a:ext cx="1558260" cy="1840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CC7E96-5B39-497B-A4F9-F4999048B8DB}"/>
              </a:ext>
            </a:extLst>
          </p:cNvPr>
          <p:cNvSpPr/>
          <p:nvPr/>
        </p:nvSpPr>
        <p:spPr>
          <a:xfrm>
            <a:off x="173172" y="334814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/>
              <a:t>Pot Update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F00E68-DB69-4FB1-A6DE-B469239C58F3}"/>
              </a:ext>
            </a:extLst>
          </p:cNvPr>
          <p:cNvSpPr/>
          <p:nvPr/>
        </p:nvSpPr>
        <p:spPr>
          <a:xfrm>
            <a:off x="4571374" y="3389573"/>
            <a:ext cx="28368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/>
              <a:t>Pot Upgrade, Patio pots / painted finish; pink, red, white, &amp; mixed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EC92D14-8176-4A4B-80A5-0B3772D964B0}"/>
              </a:ext>
            </a:extLst>
          </p:cNvPr>
          <p:cNvSpPr/>
          <p:nvPr/>
        </p:nvSpPr>
        <p:spPr>
          <a:xfrm>
            <a:off x="3132238" y="4541192"/>
            <a:ext cx="15752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/>
              <a:t>Adding white containers to #10HB and #12 Planter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1D08A3-2C45-43CF-B864-1229967BAE41}"/>
              </a:ext>
            </a:extLst>
          </p:cNvPr>
          <p:cNvSpPr/>
          <p:nvPr/>
        </p:nvSpPr>
        <p:spPr>
          <a:xfrm>
            <a:off x="7839549" y="3746613"/>
            <a:ext cx="28158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/>
              <a:t>Pot update enhances Rio Brand</a:t>
            </a:r>
          </a:p>
        </p:txBody>
      </p:sp>
      <p:pic>
        <p:nvPicPr>
          <p:cNvPr id="34" name="Picture 33" descr="A vase of flowers on a plant&#10;&#10;Description automatically generated">
            <a:extLst>
              <a:ext uri="{FF2B5EF4-FFF2-40B4-BE49-F238E27FC236}">
                <a16:creationId xmlns:a16="http://schemas.microsoft.com/office/drawing/2014/main" id="{63B8D5BA-39E7-48CE-BB97-8D704132EB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4348" r="14912" b="4351"/>
          <a:stretch/>
        </p:blipFill>
        <p:spPr>
          <a:xfrm>
            <a:off x="6190173" y="3944328"/>
            <a:ext cx="1468246" cy="21945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88B696-22EE-A8B0-A3EC-5F775C02654C}"/>
              </a:ext>
            </a:extLst>
          </p:cNvPr>
          <p:cNvSpPr/>
          <p:nvPr/>
        </p:nvSpPr>
        <p:spPr>
          <a:xfrm>
            <a:off x="1524000" y="673326"/>
            <a:ext cx="9144000" cy="112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7A1A2-DEC5-C059-F8D8-45FF8BCC8E0F}"/>
              </a:ext>
            </a:extLst>
          </p:cNvPr>
          <p:cNvSpPr/>
          <p:nvPr/>
        </p:nvSpPr>
        <p:spPr>
          <a:xfrm>
            <a:off x="1524000" y="0"/>
            <a:ext cx="9144000" cy="757204"/>
          </a:xfrm>
          <a:prstGeom prst="rect">
            <a:avLst/>
          </a:prstGeom>
          <a:solidFill>
            <a:srgbClr val="CB0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AF96A08-20F8-DE02-4835-0F28110707E5}"/>
              </a:ext>
            </a:extLst>
          </p:cNvPr>
          <p:cNvSpPr txBox="1">
            <a:spLocks/>
          </p:cNvSpPr>
          <p:nvPr/>
        </p:nvSpPr>
        <p:spPr bwMode="auto">
          <a:xfrm>
            <a:off x="2034746" y="228481"/>
            <a:ext cx="8191843" cy="5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CA" sz="2800">
                <a:solidFill>
                  <a:schemeClr val="bg1"/>
                </a:solidFill>
                <a:latin typeface="+mj-lt"/>
              </a:rPr>
              <a:t>2024 PRODUCT LINEUP</a:t>
            </a:r>
            <a:endParaRPr lang="en-CA" sz="1400" baseline="100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1858A7-FFA8-2991-F1CC-C1778C3C3E9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426" y="140680"/>
            <a:ext cx="1329313" cy="10092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45A79E-9D50-E22E-184E-A9089F337FCA}"/>
              </a:ext>
            </a:extLst>
          </p:cNvPr>
          <p:cNvSpPr txBox="1"/>
          <p:nvPr/>
        </p:nvSpPr>
        <p:spPr>
          <a:xfrm>
            <a:off x="8818450" y="6438486"/>
            <a:ext cx="1569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fernlea.com/Rio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3222E6-F7CE-299F-D245-B0105390AA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0024" y="1538720"/>
            <a:ext cx="1075788" cy="12941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EC66F2-DA64-1178-6CA4-3B3F27EBCC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5425" y="1082112"/>
            <a:ext cx="1813541" cy="1922311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6F65A304-ACA2-48D9-B85E-4A7A02ED6FFA}"/>
              </a:ext>
            </a:extLst>
          </p:cNvPr>
          <p:cNvSpPr/>
          <p:nvPr/>
        </p:nvSpPr>
        <p:spPr>
          <a:xfrm>
            <a:off x="9216522" y="2376128"/>
            <a:ext cx="1678057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19175">
              <a:lnSpc>
                <a:spcPts val="1800"/>
              </a:lnSpc>
              <a:spcBef>
                <a:spcPct val="50000"/>
              </a:spcBef>
              <a:defRPr/>
            </a:pPr>
            <a:r>
              <a:rPr lang="en-CA" altLang="en-US" sz="120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New National </a:t>
            </a:r>
            <a:br>
              <a:rPr lang="en-CA" altLang="en-US" sz="120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</a:br>
            <a:r>
              <a:rPr lang="en-CA" altLang="en-US" sz="120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Promo Item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3F6219-1BE8-C04A-3151-9948227664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5451" y="1405117"/>
            <a:ext cx="1569476" cy="17320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E0991E-69AF-E59F-0115-4DB6300C8EA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1596" y="1289362"/>
            <a:ext cx="1764339" cy="1884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2B5AE0-C9E2-DD6A-CA95-B46AFD550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4734" y="4197563"/>
            <a:ext cx="1523905" cy="20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743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3294EB1-3826-42AF-A427-9CC2991D8B99}"/>
              </a:ext>
            </a:extLst>
          </p:cNvPr>
          <p:cNvSpPr txBox="1"/>
          <p:nvPr/>
        </p:nvSpPr>
        <p:spPr>
          <a:xfrm>
            <a:off x="1659943" y="633757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(3)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FF0E4B4-6E1B-4414-B0E3-C2087B051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046" y="6026874"/>
            <a:ext cx="18949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-US" altLang="en-US" sz="1400" b="1">
                <a:solidFill>
                  <a:srgbClr val="CB0179"/>
                </a:solidFill>
                <a:latin typeface="Calibri" pitchFamily="34" charset="0"/>
              </a:rPr>
              <a:t>#12 Rio Patio Planter</a:t>
            </a:r>
          </a:p>
          <a:p>
            <a:pPr algn="ctr" fontAlgn="ctr">
              <a:defRPr/>
            </a:pPr>
            <a:r>
              <a:rPr lang="en-US" altLang="en-US" sz="1400" b="1">
                <a:solidFill>
                  <a:srgbClr val="CB0179"/>
                </a:solidFill>
                <a:latin typeface="Calibri" pitchFamily="34" charset="0"/>
              </a:rPr>
              <a:t>$34.98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700589E-0EAB-48F8-8641-0A5C65F0375A}"/>
              </a:ext>
            </a:extLst>
          </p:cNvPr>
          <p:cNvGrpSpPr/>
          <p:nvPr/>
        </p:nvGrpSpPr>
        <p:grpSpPr>
          <a:xfrm>
            <a:off x="7720790" y="3830019"/>
            <a:ext cx="1885210" cy="2227815"/>
            <a:chOff x="374527" y="4086368"/>
            <a:chExt cx="1763461" cy="2065741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714EB1E-66DB-44F1-8597-97F48297D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lum contras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212"/>
            <a:stretch/>
          </p:blipFill>
          <p:spPr>
            <a:xfrm>
              <a:off x="374527" y="4086368"/>
              <a:ext cx="1763461" cy="2065741"/>
            </a:xfrm>
            <a:prstGeom prst="rect">
              <a:avLst/>
            </a:prstGeom>
          </p:spPr>
        </p:pic>
        <p:pic>
          <p:nvPicPr>
            <p:cNvPr id="95" name="Picture 1">
              <a:extLst>
                <a:ext uri="{FF2B5EF4-FFF2-40B4-BE49-F238E27FC236}">
                  <a16:creationId xmlns:a16="http://schemas.microsoft.com/office/drawing/2014/main" id="{C50B36E9-311F-440D-BAB2-DA48D0FF8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228" y="5355729"/>
              <a:ext cx="226343" cy="230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6" name="Picture 1">
              <a:extLst>
                <a:ext uri="{FF2B5EF4-FFF2-40B4-BE49-F238E27FC236}">
                  <a16:creationId xmlns:a16="http://schemas.microsoft.com/office/drawing/2014/main" id="{55D04797-2C20-43D2-A3B2-087676524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040" y="5096869"/>
              <a:ext cx="226343" cy="230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7" name="Picture 1">
              <a:extLst>
                <a:ext uri="{FF2B5EF4-FFF2-40B4-BE49-F238E27FC236}">
                  <a16:creationId xmlns:a16="http://schemas.microsoft.com/office/drawing/2014/main" id="{415411EB-F6B6-40FC-9957-B348678AA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153" y="5097340"/>
              <a:ext cx="226343" cy="230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8" name="Picture 1">
              <a:extLst>
                <a:ext uri="{FF2B5EF4-FFF2-40B4-BE49-F238E27FC236}">
                  <a16:creationId xmlns:a16="http://schemas.microsoft.com/office/drawing/2014/main" id="{8C016B8F-4475-4832-BD32-081E1C0CF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929" y="5337106"/>
              <a:ext cx="226343" cy="230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110B6CB2-AD94-49BE-9FC3-EF835EC1EA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94"/>
            <a:stretch/>
          </p:blipFill>
          <p:spPr>
            <a:xfrm>
              <a:off x="1108319" y="5310058"/>
              <a:ext cx="290392" cy="276430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DB6D4738-5F0F-4ED8-A9CA-AFC5142A3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94"/>
            <a:stretch/>
          </p:blipFill>
          <p:spPr>
            <a:xfrm>
              <a:off x="1395151" y="5114094"/>
              <a:ext cx="268727" cy="255807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292CA80-7C99-4014-81F8-3162D64CA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94"/>
            <a:stretch/>
          </p:blipFill>
          <p:spPr>
            <a:xfrm>
              <a:off x="888313" y="5026150"/>
              <a:ext cx="268727" cy="255807"/>
            </a:xfrm>
            <a:prstGeom prst="rect">
              <a:avLst/>
            </a:prstGeom>
          </p:spPr>
        </p:pic>
      </p:grpSp>
      <p:sp>
        <p:nvSpPr>
          <p:cNvPr id="102" name="Text Box 1029">
            <a:extLst>
              <a:ext uri="{FF2B5EF4-FFF2-40B4-BE49-F238E27FC236}">
                <a16:creationId xmlns:a16="http://schemas.microsoft.com/office/drawing/2014/main" id="{94CD88C3-A757-4EB2-9F45-06D77933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402" y="6002104"/>
            <a:ext cx="2020598" cy="55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algn="ctr" defTabSz="1019175">
              <a:lnSpc>
                <a:spcPts val="1800"/>
              </a:lnSpc>
              <a:spcBef>
                <a:spcPct val="50000"/>
              </a:spcBef>
              <a:defRPr/>
            </a:pPr>
            <a:r>
              <a:rPr lang="en-CA" altLang="en-US" sz="1400" b="1">
                <a:solidFill>
                  <a:srgbClr val="CB0179"/>
                </a:solidFill>
                <a:latin typeface="Calibri" pitchFamily="34" charset="0"/>
              </a:rPr>
              <a:t>Rio Grande Planter $99.00</a:t>
            </a:r>
          </a:p>
        </p:txBody>
      </p:sp>
      <p:sp>
        <p:nvSpPr>
          <p:cNvPr id="104" name="Rectangle 32">
            <a:extLst>
              <a:ext uri="{FF2B5EF4-FFF2-40B4-BE49-F238E27FC236}">
                <a16:creationId xmlns:a16="http://schemas.microsoft.com/office/drawing/2014/main" id="{E0358107-4575-4E9D-BD75-11D0DCBC8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4496" y="2139768"/>
            <a:ext cx="1131505" cy="11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19175">
              <a:lnSpc>
                <a:spcPts val="1800"/>
              </a:lnSpc>
              <a:spcBef>
                <a:spcPct val="50000"/>
              </a:spcBef>
              <a:defRPr/>
            </a:pPr>
            <a:r>
              <a:rPr lang="en-CA" altLang="en-US" sz="1400" b="1">
                <a:solidFill>
                  <a:srgbClr val="CB0179"/>
                </a:solidFill>
                <a:latin typeface="Calibri" pitchFamily="34" charset="0"/>
              </a:rPr>
              <a:t>#12 Hanging Basket $39.98</a:t>
            </a:r>
            <a:endParaRPr lang="en-CA" altLang="en-US" sz="1400" b="1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ctr" defTabSz="1019175">
              <a:lnSpc>
                <a:spcPts val="1800"/>
              </a:lnSpc>
              <a:spcBef>
                <a:spcPct val="50000"/>
              </a:spcBef>
              <a:defRPr/>
            </a:pPr>
            <a:endParaRPr lang="en-CA" altLang="en-US" sz="1400" b="1">
              <a:solidFill>
                <a:srgbClr val="CB0179"/>
              </a:solidFill>
              <a:latin typeface="Calibri" pitchFamily="34" charset="0"/>
            </a:endParaRP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1C10A1F5-2CB4-4809-B764-1D3D69AC38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3657" y="1522082"/>
            <a:ext cx="1985096" cy="1855540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1A4C98E3-7635-474F-B228-6FDD08B4859C}"/>
              </a:ext>
            </a:extLst>
          </p:cNvPr>
          <p:cNvSpPr txBox="1"/>
          <p:nvPr/>
        </p:nvSpPr>
        <p:spPr>
          <a:xfrm>
            <a:off x="2418162" y="877242"/>
            <a:ext cx="447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PUSHING THE PREMIUM UPGRADES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F0FFA05-44AB-46C9-A0E8-E843817AF726}"/>
              </a:ext>
            </a:extLst>
          </p:cNvPr>
          <p:cNvSpPr/>
          <p:nvPr/>
        </p:nvSpPr>
        <p:spPr>
          <a:xfrm>
            <a:off x="3422128" y="305541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/>
              <a:t>Painted finishes co-ordinate with #15 Planter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56F893-F0F3-6D31-1AFB-EE5B7A197DF9}"/>
              </a:ext>
            </a:extLst>
          </p:cNvPr>
          <p:cNvSpPr/>
          <p:nvPr/>
        </p:nvSpPr>
        <p:spPr>
          <a:xfrm>
            <a:off x="1524000" y="673326"/>
            <a:ext cx="9144000" cy="112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F7ABAD-A17E-878D-8EFE-3247332587BA}"/>
              </a:ext>
            </a:extLst>
          </p:cNvPr>
          <p:cNvSpPr/>
          <p:nvPr/>
        </p:nvSpPr>
        <p:spPr>
          <a:xfrm>
            <a:off x="1524000" y="0"/>
            <a:ext cx="9144000" cy="757204"/>
          </a:xfrm>
          <a:prstGeom prst="rect">
            <a:avLst/>
          </a:prstGeom>
          <a:solidFill>
            <a:srgbClr val="CB0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D5C85C6-C27E-50BE-C3B8-D44C13F1BC7D}"/>
              </a:ext>
            </a:extLst>
          </p:cNvPr>
          <p:cNvSpPr txBox="1">
            <a:spLocks/>
          </p:cNvSpPr>
          <p:nvPr/>
        </p:nvSpPr>
        <p:spPr bwMode="auto">
          <a:xfrm>
            <a:off x="2034746" y="228481"/>
            <a:ext cx="8191843" cy="5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CA" sz="2800" dirty="0">
                <a:solidFill>
                  <a:schemeClr val="bg1"/>
                </a:solidFill>
                <a:latin typeface="+mj-lt"/>
              </a:rPr>
              <a:t>2024 PRODUCT LINEUP</a:t>
            </a:r>
            <a:endParaRPr lang="en-CA" sz="1400" baseline="10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D11496-B0FE-4374-6E03-1DFCD627420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426" y="140680"/>
            <a:ext cx="1329313" cy="1009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AAFAFB-BC89-48CA-D1CB-8D9A1509627A}"/>
              </a:ext>
            </a:extLst>
          </p:cNvPr>
          <p:cNvSpPr txBox="1"/>
          <p:nvPr/>
        </p:nvSpPr>
        <p:spPr>
          <a:xfrm>
            <a:off x="8818450" y="6438486"/>
            <a:ext cx="1569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fernlea.com/Rio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EBDD27-08C8-4442-966E-F71A49BB1A0C}"/>
              </a:ext>
            </a:extLst>
          </p:cNvPr>
          <p:cNvSpPr/>
          <p:nvPr/>
        </p:nvSpPr>
        <p:spPr>
          <a:xfrm>
            <a:off x="5212478" y="1258834"/>
            <a:ext cx="251910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i="1"/>
              <a:t>May Not Ship to All Stores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6B08520-A703-A8CE-196B-636319644B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8170" y="3500947"/>
            <a:ext cx="1437831" cy="2588096"/>
          </a:xfrm>
          <a:prstGeom prst="rect">
            <a:avLst/>
          </a:prstGeom>
        </p:spPr>
      </p:pic>
      <p:sp>
        <p:nvSpPr>
          <p:cNvPr id="90" name="Text Box 1029">
            <a:extLst>
              <a:ext uri="{FF2B5EF4-FFF2-40B4-BE49-F238E27FC236}">
                <a16:creationId xmlns:a16="http://schemas.microsoft.com/office/drawing/2014/main" id="{E02BD15B-F68E-46BC-8066-0C15CC6E6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600" y="5998142"/>
            <a:ext cx="1644400" cy="55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algn="ctr" defTabSz="1019175">
              <a:lnSpc>
                <a:spcPts val="1800"/>
              </a:lnSpc>
              <a:spcBef>
                <a:spcPct val="50000"/>
              </a:spcBef>
              <a:defRPr/>
            </a:pPr>
            <a:r>
              <a:rPr lang="en-CA" altLang="en-US" sz="1400" b="1">
                <a:solidFill>
                  <a:srgbClr val="CB0179"/>
                </a:solidFill>
                <a:latin typeface="Calibri" pitchFamily="34" charset="0"/>
              </a:rPr>
              <a:t>#15 Rio Planter $79.00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942F2E9-A4B8-9D23-6283-8EF499CBB8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4000" y="4484718"/>
            <a:ext cx="1660846" cy="153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805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722" y="1617994"/>
            <a:ext cx="2052000" cy="178553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24000" y="673326"/>
            <a:ext cx="9144000" cy="112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0"/>
            <a:ext cx="9144000" cy="757204"/>
          </a:xfrm>
          <a:prstGeom prst="rect">
            <a:avLst/>
          </a:prstGeom>
          <a:solidFill>
            <a:srgbClr val="CB0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2030625" y="743345"/>
            <a:ext cx="5593491" cy="5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CA" sz="2000">
                <a:solidFill>
                  <a:schemeClr val="bg1"/>
                </a:solidFill>
                <a:latin typeface="+mj-lt"/>
              </a:rPr>
              <a:t>RIO</a:t>
            </a:r>
            <a:r>
              <a:rPr lang="en-CA" sz="900" baseline="100000">
                <a:solidFill>
                  <a:schemeClr val="bg1"/>
                </a:solidFill>
                <a:latin typeface="+mj-lt"/>
              </a:rPr>
              <a:t>TM</a:t>
            </a:r>
            <a:r>
              <a:rPr lang="en-CA" sz="2000">
                <a:solidFill>
                  <a:schemeClr val="bg1"/>
                </a:solidFill>
                <a:latin typeface="+mj-lt"/>
              </a:rPr>
              <a:t> DIPLADENIA</a:t>
            </a:r>
            <a:endParaRPr lang="en-CA" sz="1100" baseline="10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 bwMode="auto">
          <a:xfrm>
            <a:off x="2034747" y="228481"/>
            <a:ext cx="6565941" cy="5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CA" sz="2800">
                <a:solidFill>
                  <a:schemeClr val="bg1"/>
                </a:solidFill>
                <a:latin typeface="+mj-lt"/>
              </a:rPr>
              <a:t>RIO</a:t>
            </a:r>
            <a:r>
              <a:rPr lang="en-CA" sz="1200" baseline="72000">
                <a:solidFill>
                  <a:schemeClr val="bg1"/>
                </a:solidFill>
                <a:latin typeface="+mj-lt"/>
              </a:rPr>
              <a:t>TM</a:t>
            </a:r>
            <a:r>
              <a:rPr lang="en-CA" sz="2800">
                <a:solidFill>
                  <a:schemeClr val="bg1"/>
                </a:solidFill>
                <a:latin typeface="+mj-lt"/>
              </a:rPr>
              <a:t> DIPLADENIA – PLANTER COMPONENTS</a:t>
            </a:r>
            <a:endParaRPr lang="en-CA" sz="1400" baseline="10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030624" y="728325"/>
            <a:ext cx="8100000" cy="59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CB0179"/>
              </a:buClr>
            </a:pPr>
            <a:r>
              <a:rPr lang="en-CA" sz="2400" b="1">
                <a:solidFill>
                  <a:srgbClr val="CB01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 IN OUR PLANTERS?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313000" y="3357202"/>
            <a:ext cx="1566000" cy="59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buClr>
                <a:srgbClr val="CB0179"/>
              </a:buClr>
            </a:pPr>
            <a:r>
              <a:rPr lang="en-CA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Dracaena Marginata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5043347" y="5784349"/>
            <a:ext cx="2268000" cy="59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buClr>
                <a:srgbClr val="CB0179"/>
              </a:buClr>
            </a:pPr>
            <a:r>
              <a:rPr lang="en-CA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Cordyline </a:t>
            </a:r>
            <a:br>
              <a:rPr lang="en-CA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Terminalis</a:t>
            </a: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8030936" y="3401091"/>
            <a:ext cx="2118245" cy="59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buClr>
                <a:srgbClr val="CB0179"/>
              </a:buClr>
            </a:pPr>
            <a:r>
              <a:rPr lang="en-CA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Bird of Paradise (Big increase for 2024)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11072" y="1882680"/>
            <a:ext cx="2013429" cy="156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4495" y="4284386"/>
            <a:ext cx="1350000" cy="140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048" y="3910156"/>
            <a:ext cx="1836338" cy="18305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08945" y="1455919"/>
            <a:ext cx="1836363" cy="19014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7505" y="4228752"/>
            <a:ext cx="1801340" cy="1512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006254" y="1297457"/>
            <a:ext cx="396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58220"/>
                </a:solidFill>
              </a:rPr>
              <a:t>CENTERPIECE ‘THRILLER’ COMPONENTS</a:t>
            </a:r>
          </a:p>
        </p:txBody>
      </p: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2490175" y="3403531"/>
            <a:ext cx="1296000" cy="59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buClr>
                <a:srgbClr val="CB0179"/>
              </a:buClr>
            </a:pPr>
            <a:r>
              <a:rPr lang="en-CA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Dracaena Spike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8524944" y="5740753"/>
            <a:ext cx="1458000" cy="59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buClr>
                <a:srgbClr val="CB0179"/>
              </a:buClr>
            </a:pPr>
            <a:r>
              <a:rPr lang="en-CA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Star Cordyline</a:t>
            </a: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345505" y="5774481"/>
            <a:ext cx="1585340" cy="59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buClr>
                <a:srgbClr val="CB0179"/>
              </a:buClr>
            </a:pPr>
            <a:r>
              <a:rPr lang="en-CA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Majesty Palm – Market Specific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F1D6F-2B4E-41EC-9AD2-FC9713D2767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426" y="140680"/>
            <a:ext cx="1329313" cy="10092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E8234A-04F8-72FF-51C4-C2F162909E07}"/>
              </a:ext>
            </a:extLst>
          </p:cNvPr>
          <p:cNvSpPr txBox="1"/>
          <p:nvPr/>
        </p:nvSpPr>
        <p:spPr>
          <a:xfrm>
            <a:off x="8818450" y="6438486"/>
            <a:ext cx="1569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fernlea.com/Rio</a:t>
            </a:r>
          </a:p>
        </p:txBody>
      </p:sp>
    </p:spTree>
    <p:extLst>
      <p:ext uri="{BB962C8B-B14F-4D97-AF65-F5344CB8AC3E}">
        <p14:creationId xmlns:p14="http://schemas.microsoft.com/office/powerpoint/2010/main" val="286205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275</Words>
  <Application>Microsoft Office PowerPoint</Application>
  <PresentationFormat>Widescreen</PresentationFormat>
  <Paragraphs>58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Taylor</dc:creator>
  <cp:lastModifiedBy>Jason Taylor</cp:lastModifiedBy>
  <cp:revision>1</cp:revision>
  <dcterms:created xsi:type="dcterms:W3CDTF">2024-02-22T13:11:43Z</dcterms:created>
  <dcterms:modified xsi:type="dcterms:W3CDTF">2024-02-22T13:12:45Z</dcterms:modified>
</cp:coreProperties>
</file>