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1020" r:id="rId3"/>
    <p:sldId id="684" r:id="rId4"/>
    <p:sldId id="704" r:id="rId5"/>
    <p:sldId id="693" r:id="rId6"/>
    <p:sldId id="706" r:id="rId7"/>
    <p:sldId id="61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5424EB-BDEF-49E8-B636-16AD424B9BFA}" v="1" dt="2024-02-22T13:06:1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Taylor" userId="9f6977f3-82b6-47fa-b44c-6a1d7bd44aa4" providerId="ADAL" clId="{9D5424EB-BDEF-49E8-B636-16AD424B9BFA}"/>
    <pc:docChg chg="addSld delSld modSld">
      <pc:chgData name="Jason Taylor" userId="9f6977f3-82b6-47fa-b44c-6a1d7bd44aa4" providerId="ADAL" clId="{9D5424EB-BDEF-49E8-B636-16AD424B9BFA}" dt="2024-02-22T13:06:16.890" v="1" actId="2696"/>
      <pc:docMkLst>
        <pc:docMk/>
      </pc:docMkLst>
      <pc:sldChg chg="del">
        <pc:chgData name="Jason Taylor" userId="9f6977f3-82b6-47fa-b44c-6a1d7bd44aa4" providerId="ADAL" clId="{9D5424EB-BDEF-49E8-B636-16AD424B9BFA}" dt="2024-02-22T13:06:16.890" v="1" actId="2696"/>
        <pc:sldMkLst>
          <pc:docMk/>
          <pc:sldMk cId="3664423924" sldId="256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587688868" sldId="272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1157754399" sldId="615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761081832" sldId="684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3340968996" sldId="693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951247304" sldId="704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3454303679" sldId="706"/>
        </pc:sldMkLst>
      </pc:sldChg>
      <pc:sldChg chg="add modTransition">
        <pc:chgData name="Jason Taylor" userId="9f6977f3-82b6-47fa-b44c-6a1d7bd44aa4" providerId="ADAL" clId="{9D5424EB-BDEF-49E8-B636-16AD424B9BFA}" dt="2024-02-22T13:06:12.485" v="0"/>
        <pc:sldMkLst>
          <pc:docMk/>
          <pc:sldMk cId="1824889710" sldId="10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0AA37-B713-45FE-96BF-0E1334FEF27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060C-12D8-4071-9A3D-35E89FC30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E2DE09-56B8-43DA-9074-D0C0103B5BBD}" type="slidenum">
              <a:rPr lang="en-CA" alt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CA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7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20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976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35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9AD2E3-1F62-4A90-BCC3-AF74871C61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445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A9628-5256-F4B0-A5AF-62DFD6F8A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A2FA7-7517-FB8D-1095-91FC67F08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4EFB3-1C3C-250D-5FE9-01686B1D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F2EF2-9846-8653-0015-A5649C02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BE945-E5EC-2223-B194-C33B258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836A9-7E4B-D494-21D3-58BD1D35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FF93F4-634C-58A6-3366-5A59523AB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FBD3C-B378-F555-93B3-B9504E88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83FF1-E30B-9692-F37A-A64A1FA9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A844-DC4A-36C9-2D0D-6ED383E2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09A622-C912-B4CD-E22B-B881FF726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9D26D-D0C4-88F9-3232-30513D327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A531-9336-CA88-A7E4-38955E8F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28390-11C2-91A5-EA81-BAF5EE61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03922-8A22-047A-5AD8-62E3AE28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3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C9CD-B220-F998-89FE-975D3052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6138A-0B05-B2E7-D878-855C4F09E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C2C27-C8B2-4D5B-1130-886D9E64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9009B-CC62-C5A7-FA6D-A81FE532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74D2-24B8-7826-A400-FD37536C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83FB-EC3C-86FD-8E83-9624FC2B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3190C-E92F-85D6-E8A0-74545535D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77A7-2E0B-9FCB-8E65-653E061A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7BA2-9A21-A239-208A-A6CE4434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1CF7-54F6-DF07-3545-79268C98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3CB12-F5A1-BA9A-D4CE-EDC4FB32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BD5F-DFCB-365B-C398-D9C06C150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2E52A-E8AD-F529-32A2-12263EEF1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85EBB5-823B-9EC3-0988-391FBDD2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00B78-1927-1293-CA23-6BEB2067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CE1F02-E202-E247-CC44-AEB985119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1BF0-A68A-B29E-BD3F-03C307118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6F887-D0B9-9E7A-68E3-B9A814024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AD035-E7CE-9872-AB50-B45ED7381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58F78-3675-1E14-85E5-8125A8435F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253B3-3FC5-B6D7-00B5-E210859FA9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3C82FA-91BA-95C3-FD70-9F7D10D6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5F1EDE-4E6F-9B04-1993-833D7861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1D828-7BE2-48D9-5166-9C7FE13C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7CE70-3F21-50AF-614D-3434D2629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D9286F-15AE-107A-98BB-47BF8226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60872D-5BCD-45DE-D267-9DCFA0136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DB84D-D1E6-243C-A7B7-86F5E1101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1F79A-F8B8-3202-AAD2-C5108DBF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A95E98-EE16-6D42-3B92-2D532D23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7E378-2158-89E5-BEE9-ED6CF34C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ACCA-0470-6D7C-248D-819CA996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F87CE-FA93-EB70-C458-0C3474A09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77055-78E2-95D0-5084-18425E754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AFD7F-95D3-10E0-4BB1-F4AC513A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BEFDA-8ACF-84D9-6611-3D7B81083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14921-E601-7330-B414-B5C372A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6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4B498-F1FC-7E71-DFA4-3E829CAB3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7EA85F-0F8B-7DAC-4415-1271BC12B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0B844-B06F-5948-E19E-8FE753345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59965-CCD0-873E-9C11-8A6E5D44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1AB47-7086-C801-1756-AD044C3F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A2F69-AB95-81A3-AD4B-479A357CB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7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CB5405-0A66-8361-F57A-512C79724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3465B-0B2C-AD8B-BF62-E8D850781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3DAAD-4B21-B4D0-8DAB-149103262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5D47-A8FF-496F-8AF4-3D5D986FB16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B127-D4FD-8187-7A21-63D4C6C92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C0A0C-2F57-1B64-A84D-AECAF6289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3858A-0294-4569-80C9-80C24C0F2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07A1DE-89F4-1F6E-D23B-D28D06775DAE}"/>
              </a:ext>
            </a:extLst>
          </p:cNvPr>
          <p:cNvSpPr/>
          <p:nvPr/>
        </p:nvSpPr>
        <p:spPr>
          <a:xfrm>
            <a:off x="1524000" y="-27000"/>
            <a:ext cx="9144000" cy="5143500"/>
          </a:xfrm>
          <a:prstGeom prst="rect">
            <a:avLst/>
          </a:prstGeom>
          <a:solidFill>
            <a:srgbClr val="3C5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10BCDA-4C65-D4D5-35D9-38C728413114}"/>
              </a:ext>
            </a:extLst>
          </p:cNvPr>
          <p:cNvSpPr/>
          <p:nvPr/>
        </p:nvSpPr>
        <p:spPr>
          <a:xfrm>
            <a:off x="7007038" y="-26999"/>
            <a:ext cx="3660962" cy="51435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50000">
                <a:schemeClr val="accent6">
                  <a:lumMod val="75000"/>
                </a:schemeClr>
              </a:gs>
              <a:gs pos="100000">
                <a:srgbClr val="92D05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BAB797-9547-EE6C-6838-AC455E75818C}"/>
              </a:ext>
            </a:extLst>
          </p:cNvPr>
          <p:cNvSpPr/>
          <p:nvPr/>
        </p:nvSpPr>
        <p:spPr>
          <a:xfrm>
            <a:off x="7437346" y="621000"/>
            <a:ext cx="2612090" cy="3775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rgbClr val="88C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F6898-4CF8-4435-477E-C775F2CF8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2215" y="2954881"/>
            <a:ext cx="2800528" cy="1241822"/>
          </a:xfrm>
        </p:spPr>
        <p:txBody>
          <a:bodyPr>
            <a:normAutofit/>
          </a:bodyPr>
          <a:lstStyle/>
          <a:p>
            <a:pPr algn="l"/>
            <a:r>
              <a:rPr lang="en-CA">
                <a:solidFill>
                  <a:schemeClr val="bg1"/>
                </a:solidFill>
              </a:rPr>
              <a:t>MERCHANDISING</a:t>
            </a:r>
            <a:br>
              <a:rPr lang="en-CA">
                <a:solidFill>
                  <a:schemeClr val="bg1"/>
                </a:solidFill>
              </a:rPr>
            </a:br>
            <a:r>
              <a:rPr lang="en-CA">
                <a:solidFill>
                  <a:schemeClr val="bg1"/>
                </a:solidFill>
              </a:rPr>
              <a:t>PARTNERS MEETING</a:t>
            </a:r>
          </a:p>
          <a:p>
            <a:pPr algn="l"/>
            <a:r>
              <a:rPr lang="en-CA">
                <a:solidFill>
                  <a:srgbClr val="DD35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6A2974-1D27-0DF6-1EFD-7DB8E42BA1C2}"/>
              </a:ext>
            </a:extLst>
          </p:cNvPr>
          <p:cNvSpPr/>
          <p:nvPr/>
        </p:nvSpPr>
        <p:spPr>
          <a:xfrm>
            <a:off x="7633874" y="2732789"/>
            <a:ext cx="2148167" cy="34289"/>
          </a:xfrm>
          <a:prstGeom prst="rect">
            <a:avLst/>
          </a:prstGeom>
          <a:solidFill>
            <a:srgbClr val="DD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FE34D05-FB7D-F5F1-34FF-EA9472FD1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74" y="960123"/>
            <a:ext cx="2193461" cy="869782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7AC25F-57C2-4051-65DA-9EEFAA28FCC1}"/>
              </a:ext>
            </a:extLst>
          </p:cNvPr>
          <p:cNvSpPr/>
          <p:nvPr/>
        </p:nvSpPr>
        <p:spPr>
          <a:xfrm>
            <a:off x="7637354" y="2664304"/>
            <a:ext cx="2148167" cy="34289"/>
          </a:xfrm>
          <a:prstGeom prst="rect">
            <a:avLst/>
          </a:prstGeom>
          <a:solidFill>
            <a:srgbClr val="DD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CA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0E62AD-9BA9-8042-318B-82CCFA62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041" y="51565"/>
            <a:ext cx="1952414" cy="2158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9CBC44-2389-94DD-80D7-253647703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728" y="1903508"/>
            <a:ext cx="1325995" cy="19661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901FBC-97CE-9DDB-0582-B495529EE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357" y="51565"/>
            <a:ext cx="1975275" cy="18106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5BFFE8-3C15-927F-0A83-F270D5A5DD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6557" y="3478531"/>
            <a:ext cx="1956986" cy="1582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3C91D-9B75-CB1D-9AFA-F5ECDB174A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407" y="3919812"/>
            <a:ext cx="1609484" cy="11293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8688DF-A401-FA14-3EFB-494E60570B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3824" y="3917472"/>
            <a:ext cx="1664352" cy="1129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BEC94C-F8FF-BE3B-941B-15F5DF3E79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3072" y="1926960"/>
            <a:ext cx="1697157" cy="1486845"/>
          </a:xfrm>
          <a:prstGeom prst="rect">
            <a:avLst/>
          </a:prstGeom>
          <a:ln w="9525" cap="sq">
            <a:solidFill>
              <a:srgbClr val="6699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D43961-E8CC-CB28-B67B-BEB143E02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76247" y="1474054"/>
            <a:ext cx="2277053" cy="2400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F7BCBB-46FE-0887-0831-3ED0DB33D63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12630" y="51618"/>
            <a:ext cx="1303133" cy="1355131"/>
          </a:xfrm>
          <a:prstGeom prst="rect">
            <a:avLst/>
          </a:prstGeom>
          <a:ln>
            <a:solidFill>
              <a:srgbClr val="669900"/>
            </a:solidFill>
          </a:ln>
          <a:effectLst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8F497E-B5D4-FFB1-D6F3-8DFC4AB9D93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279" y="5281231"/>
            <a:ext cx="1411480" cy="1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2D47802E-1B71-E95D-9E84-F5F0654D08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61" y="5697000"/>
            <a:ext cx="1732279" cy="871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B87698-A59C-1CA0-967E-918631E04436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8000" y="5396330"/>
            <a:ext cx="1512000" cy="1147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19A715-0C69-7B41-231D-CAD9D02CAD37}"/>
              </a:ext>
            </a:extLst>
          </p:cNvPr>
          <p:cNvSpPr txBox="1"/>
          <p:nvPr/>
        </p:nvSpPr>
        <p:spPr>
          <a:xfrm>
            <a:off x="7573515" y="2387304"/>
            <a:ext cx="2546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fernlea.com</a:t>
            </a:r>
          </a:p>
        </p:txBody>
      </p:sp>
    </p:spTree>
    <p:extLst>
      <p:ext uri="{BB962C8B-B14F-4D97-AF65-F5344CB8AC3E}">
        <p14:creationId xmlns:p14="http://schemas.microsoft.com/office/powerpoint/2010/main" val="58768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101"/>
            <a:ext cx="9144000" cy="1127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38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pic>
        <p:nvPicPr>
          <p:cNvPr id="4103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 bwMode="auto">
          <a:xfrm>
            <a:off x="9345614" y="214313"/>
            <a:ext cx="992187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ubtitle 2"/>
          <p:cNvSpPr txBox="1">
            <a:spLocks/>
          </p:cNvSpPr>
          <p:nvPr/>
        </p:nvSpPr>
        <p:spPr bwMode="auto">
          <a:xfrm>
            <a:off x="2035176" y="228600"/>
            <a:ext cx="5592763" cy="554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CA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KEY INITIATIVES</a:t>
            </a:r>
            <a:endParaRPr lang="en-CA" sz="2800" b="1" baseline="100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97B42-03A9-4B08-91DC-78C846170D97}"/>
              </a:ext>
            </a:extLst>
          </p:cNvPr>
          <p:cNvSpPr txBox="1"/>
          <p:nvPr/>
        </p:nvSpPr>
        <p:spPr>
          <a:xfrm>
            <a:off x="1972173" y="1597730"/>
            <a:ext cx="82476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 Key Initiatives for 2024</a:t>
            </a:r>
          </a:p>
          <a:p>
            <a:endParaRPr lang="en-US" sz="36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Further improvements to merchandising app.</a:t>
            </a:r>
          </a:p>
          <a:p>
            <a:endParaRPr lang="en-US" sz="2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Improved real time tracking of deliveries. </a:t>
            </a:r>
          </a:p>
          <a:p>
            <a:endParaRPr lang="en-US" sz="28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/>
              <a:t>Weekly sales updates and store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82488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52" name="Text Box 1029"/>
          <p:cNvSpPr txBox="1">
            <a:spLocks noChangeArrowheads="1"/>
          </p:cNvSpPr>
          <p:nvPr/>
        </p:nvSpPr>
        <p:spPr bwMode="auto">
          <a:xfrm>
            <a:off x="2935722" y="3439401"/>
            <a:ext cx="1002903" cy="29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defTabSz="1019175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1019175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1019175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1019175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1019175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ct val="50000"/>
              </a:spcBef>
            </a:pPr>
            <a:r>
              <a:rPr lang="en-CA" sz="1200" b="1">
                <a:solidFill>
                  <a:schemeClr val="bg1"/>
                </a:solidFill>
                <a:latin typeface="Calibri" pitchFamily="34" charset="0"/>
              </a:rPr>
              <a:t>CANADA</a:t>
            </a:r>
          </a:p>
        </p:txBody>
      </p:sp>
      <p:sp>
        <p:nvSpPr>
          <p:cNvPr id="45" name="Subtitle 2"/>
          <p:cNvSpPr txBox="1">
            <a:spLocks/>
          </p:cNvSpPr>
          <p:nvPr/>
        </p:nvSpPr>
        <p:spPr bwMode="auto">
          <a:xfrm>
            <a:off x="2034747" y="228481"/>
            <a:ext cx="5593491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A CARNIVAL OF BLOOMS®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828800" y="1149882"/>
            <a:ext cx="8100000" cy="324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Clr>
                <a:srgbClr val="CB0179"/>
              </a:buClr>
            </a:pPr>
            <a:r>
              <a:rPr lang="en-CA" sz="2400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 is a bush-type dipladenia which is beautiful, durable, and low-maintenance</a:t>
            </a:r>
          </a:p>
          <a:p>
            <a:pPr>
              <a:buClr>
                <a:srgbClr val="CB0179"/>
              </a:buClr>
            </a:pPr>
            <a:endParaRPr lang="en-CA" sz="1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400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 than a climbing habit, Rios are non-stop bloomers that work very well in planters, garden beds, and hanging baskets</a:t>
            </a:r>
          </a:p>
          <a:p>
            <a:pPr>
              <a:buClr>
                <a:srgbClr val="CB0179"/>
              </a:buClr>
            </a:pPr>
            <a:endParaRPr lang="en-CA" sz="18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5850" lvl="1" indent="-342900">
              <a:buClr>
                <a:srgbClr val="CB0179"/>
              </a:buClr>
              <a:buFont typeface="Wingdings" panose="05000000000000000000" pitchFamily="2" charset="2"/>
              <a:buChar char="§"/>
            </a:pPr>
            <a:r>
              <a:rPr lang="en-CA" sz="24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80% of sales in 2023</a:t>
            </a:r>
          </a:p>
          <a:p>
            <a:pPr marL="1085850" lvl="1" indent="-342900">
              <a:buClr>
                <a:srgbClr val="CB0179"/>
              </a:buClr>
              <a:buFont typeface="Wingdings" panose="05000000000000000000" pitchFamily="2" charset="2"/>
              <a:buChar char="§"/>
            </a:pPr>
            <a:r>
              <a:rPr lang="en-CA" sz="24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Exclusive to THD</a:t>
            </a:r>
          </a:p>
          <a:p>
            <a:pPr marL="342900" indent="-342900">
              <a:buClr>
                <a:srgbClr val="CB0179"/>
              </a:buClr>
              <a:buFont typeface="Wingdings" panose="05000000000000000000" pitchFamily="2" charset="2"/>
              <a:buChar char="§"/>
            </a:pPr>
            <a:endParaRPr lang="en-CA" sz="24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Subtitle 2"/>
          <p:cNvSpPr txBox="1">
            <a:spLocks/>
          </p:cNvSpPr>
          <p:nvPr/>
        </p:nvSpPr>
        <p:spPr bwMode="auto">
          <a:xfrm>
            <a:off x="2234045" y="6378030"/>
            <a:ext cx="2219140" cy="36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1300">
                <a:solidFill>
                  <a:schemeClr val="bg1"/>
                </a:solidFill>
                <a:latin typeface="+mj-lt"/>
              </a:rPr>
              <a:t>www.riodipladenia.com</a:t>
            </a:r>
            <a:endParaRPr lang="en-CA" sz="1300" baseline="1000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615" y="6270023"/>
            <a:ext cx="2219140" cy="490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5B5886-0474-D56F-0FDC-9DB535E459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90F4F1-CE5D-42DE-737D-ECCE15EECF26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DE9B18-73F2-BD20-92F7-038CE6D75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337" y="4364627"/>
            <a:ext cx="3346994" cy="19021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A1AD9D-F338-9DAE-0E72-7A62A29DE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0384" y="4364627"/>
            <a:ext cx="2981202" cy="19021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620BD0-4D7B-7C5B-C7A9-303A5E888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5384" y="4346286"/>
            <a:ext cx="1646063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2034746" y="228481"/>
            <a:ext cx="8191843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1200" baseline="72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800">
                <a:solidFill>
                  <a:schemeClr val="bg1"/>
                </a:solidFill>
                <a:latin typeface="+mj-lt"/>
              </a:rPr>
              <a:t> DIPLADENIA KEY FEATURES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448001" y="1755001"/>
            <a:ext cx="4373763" cy="330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32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Rios require </a:t>
            </a:r>
          </a:p>
          <a:p>
            <a:pPr algn="ctr">
              <a:buClr>
                <a:srgbClr val="CB0179"/>
              </a:buClr>
            </a:pPr>
            <a:r>
              <a:rPr lang="en-CA" sz="32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deadheading!</a:t>
            </a:r>
          </a:p>
          <a:p>
            <a:pPr algn="ctr">
              <a:buClr>
                <a:srgbClr val="CB0179"/>
              </a:buClr>
            </a:pPr>
            <a:endParaRPr lang="en-CA" sz="3200">
              <a:solidFill>
                <a:srgbClr val="CB017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Blooms will fade and fall off. Rios will keep pushing out fresh blooms without deadheading.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00" y="5457271"/>
            <a:ext cx="2826150" cy="624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6649C0-0CF0-E225-CD5A-D9387D6DFCB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475A59-9519-3E05-E347-4455363DFB22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4AE92-51A8-651F-97D0-13B6D57C1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253" y="1167567"/>
            <a:ext cx="3523793" cy="53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4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2034746" y="228481"/>
            <a:ext cx="8191843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1200" baseline="72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800">
                <a:solidFill>
                  <a:schemeClr val="bg1"/>
                </a:solidFill>
                <a:latin typeface="+mj-lt"/>
              </a:rPr>
              <a:t> DIPLADENIA KEY FEATURES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034745" y="1237684"/>
            <a:ext cx="7128000" cy="441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Clr>
                <a:srgbClr val="CB0179"/>
              </a:buClr>
            </a:pPr>
            <a:r>
              <a:rPr lang="en-CA" sz="28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little watering required! </a:t>
            </a:r>
          </a:p>
          <a:p>
            <a:pPr>
              <a:buClr>
                <a:srgbClr val="CB0179"/>
              </a:buClr>
            </a:pPr>
            <a:endParaRPr lang="en-CA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built in water storage</a:t>
            </a:r>
          </a:p>
          <a:p>
            <a:pPr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form of “tubers”, Rios</a:t>
            </a:r>
          </a:p>
          <a:p>
            <a:pPr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store water beneath the soil</a:t>
            </a:r>
          </a:p>
          <a:p>
            <a:pPr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use during dry spells.</a:t>
            </a:r>
          </a:p>
          <a:p>
            <a:pPr>
              <a:buClr>
                <a:srgbClr val="CB0179"/>
              </a:buClr>
            </a:pPr>
            <a:endParaRPr lang="en-CA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 for the part time gardener who isn’t available to water frequently at home or beach house .</a:t>
            </a:r>
          </a:p>
        </p:txBody>
      </p:sp>
      <p:pic>
        <p:nvPicPr>
          <p:cNvPr id="16" name="Picture 2" descr="C:\Users\anjanettel\Desktop\pics\KH Europe Pics 2015\europe 2015 497.jpg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7068000" y="1454738"/>
            <a:ext cx="3024000" cy="2460263"/>
          </a:xfrm>
          <a:prstGeom prst="rect">
            <a:avLst/>
          </a:prstGeom>
          <a:noFill/>
          <a:ln w="12700">
            <a:solidFill>
              <a:srgbClr val="99CC00"/>
            </a:solidFill>
          </a:ln>
        </p:spPr>
      </p:pic>
      <p:sp>
        <p:nvSpPr>
          <p:cNvPr id="17" name="Subtitle 2"/>
          <p:cNvSpPr txBox="1">
            <a:spLocks/>
          </p:cNvSpPr>
          <p:nvPr/>
        </p:nvSpPr>
        <p:spPr bwMode="auto">
          <a:xfrm>
            <a:off x="7446001" y="3483001"/>
            <a:ext cx="2162141" cy="36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000">
                <a:latin typeface="+mj-lt"/>
              </a:rPr>
              <a:t>Tubers</a:t>
            </a:r>
            <a:endParaRPr lang="en-CA" sz="2000" baseline="100000">
              <a:latin typeface="+mj-lt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8472000" y="3267002"/>
            <a:ext cx="324000" cy="269999"/>
          </a:xfrm>
          <a:prstGeom prst="straightConnector1">
            <a:avLst/>
          </a:prstGeom>
          <a:ln w="34925">
            <a:solidFill>
              <a:srgbClr val="CB01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000" y="5720778"/>
            <a:ext cx="2826150" cy="624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FFE04A-F576-D96C-1138-9B3330DCF6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F9FBA-0A02-4686-469C-E0F50F763B1E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</p:spTree>
    <p:extLst>
      <p:ext uri="{BB962C8B-B14F-4D97-AF65-F5344CB8AC3E}">
        <p14:creationId xmlns:p14="http://schemas.microsoft.com/office/powerpoint/2010/main" val="334096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2034746" y="228481"/>
            <a:ext cx="8191843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>
                <a:solidFill>
                  <a:schemeClr val="bg1"/>
                </a:solidFill>
                <a:latin typeface="+mj-lt"/>
              </a:rPr>
              <a:t>RIO</a:t>
            </a:r>
            <a:r>
              <a:rPr lang="en-CA" sz="1200" baseline="72000">
                <a:solidFill>
                  <a:schemeClr val="bg1"/>
                </a:solidFill>
                <a:latin typeface="+mj-lt"/>
              </a:rPr>
              <a:t>TM</a:t>
            </a:r>
            <a:r>
              <a:rPr lang="en-CA" sz="2800">
                <a:solidFill>
                  <a:schemeClr val="bg1"/>
                </a:solidFill>
                <a:latin typeface="+mj-lt"/>
              </a:rPr>
              <a:t> DIPLADENIA KEY FEATURES</a:t>
            </a:r>
            <a:endParaRPr lang="en-CA" sz="1400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5645188" y="1701001"/>
            <a:ext cx="4122812" cy="3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Rios will </a:t>
            </a:r>
            <a:r>
              <a:rPr lang="en-CA" sz="2800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bloom all summer </a:t>
            </a: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well into the fall …until the first frost.</a:t>
            </a:r>
          </a:p>
          <a:p>
            <a:pPr algn="ctr">
              <a:buClr>
                <a:srgbClr val="CB0179"/>
              </a:buClr>
            </a:pPr>
            <a:endParaRPr lang="en-CA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B0179"/>
              </a:buClr>
            </a:pPr>
            <a:r>
              <a:rPr lang="en-CA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one and done experience with Rio gives customers </a:t>
            </a:r>
            <a:r>
              <a:rPr lang="en-CA" sz="28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value.</a:t>
            </a:r>
            <a:endParaRPr lang="en-CA" sz="2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92F59-56AC-07DF-FDCB-68EAC1A4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767074-1923-ADED-F8AD-9401A5414FDD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49B482-3EDA-7FA8-F8B2-43F04DEF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467" y="1089519"/>
            <a:ext cx="3481118" cy="54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03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24000" y="673326"/>
            <a:ext cx="9144000" cy="112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0" y="0"/>
            <a:ext cx="9144000" cy="757204"/>
          </a:xfrm>
          <a:prstGeom prst="rect">
            <a:avLst/>
          </a:prstGeom>
          <a:solidFill>
            <a:srgbClr val="CB017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bg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 bwMode="auto">
          <a:xfrm>
            <a:off x="2034747" y="228481"/>
            <a:ext cx="5593491" cy="5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en-CA" sz="2800" b="1">
                <a:solidFill>
                  <a:schemeClr val="bg1"/>
                </a:solidFill>
                <a:latin typeface="+mj-lt"/>
              </a:rPr>
              <a:t>RIO KEY FEATURES SUMMARY</a:t>
            </a:r>
            <a:endParaRPr lang="en-CA" sz="2800" b="1" baseline="100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911120" y="1065090"/>
            <a:ext cx="8748000" cy="545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1882" tIns="50941" rIns="101882" bIns="50941">
            <a:spAutoFit/>
          </a:bodyPr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Clr>
                <a:srgbClr val="CB0179"/>
              </a:buClr>
            </a:pPr>
            <a:r>
              <a:rPr lang="en-CA" sz="28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 </a:t>
            </a:r>
            <a:r>
              <a:rPr lang="en-CA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 CARE </a:t>
            </a:r>
          </a:p>
          <a:p>
            <a:pPr>
              <a:buClr>
                <a:srgbClr val="CB0179"/>
              </a:buClr>
            </a:pPr>
            <a:r>
              <a:rPr lang="en-CA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LOW MAINTENANCE, NO DEAD HEADING REQUIRED!</a:t>
            </a:r>
          </a:p>
          <a:p>
            <a:pPr>
              <a:buClr>
                <a:srgbClr val="CB0179"/>
              </a:buClr>
            </a:pPr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8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CA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BLOOMS ALL SUMMER</a:t>
            </a:r>
            <a:endParaRPr lang="en-CA" sz="1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EARLY SPRING THROUGH FIRST FROST IN AUTUMN</a:t>
            </a:r>
          </a:p>
          <a:p>
            <a:pPr>
              <a:buClr>
                <a:srgbClr val="CB0179"/>
              </a:buClr>
            </a:pPr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8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CA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LOVES SUN</a:t>
            </a:r>
            <a:endParaRPr lang="en-CA" sz="1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FULL SUN 4+ HOURS OF DIRECT SUNLIGHT IN ANY LOCATION</a:t>
            </a:r>
          </a:p>
          <a:p>
            <a:pPr>
              <a:buClr>
                <a:srgbClr val="CB0179"/>
              </a:buClr>
            </a:pPr>
            <a:endParaRPr lang="en-CA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4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CA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 &amp; HEAT TOLERANT</a:t>
            </a:r>
            <a:endParaRPr lang="en-CA" sz="1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CA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COLD TOLERANT THAN OTHER TROPICAL PLANTS.  THEY CAN 	TAKE TEMPERATURES AS LOW AS 34 DEGREES (JUST ABOVE FREEZING) 	AND CONTINUE TO PERFORM IN HOT AND HUMID CLIMATES</a:t>
            </a:r>
          </a:p>
          <a:p>
            <a:pPr>
              <a:buClr>
                <a:srgbClr val="CB0179"/>
              </a:buClr>
            </a:pPr>
            <a:endParaRPr lang="en-CA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2800" b="1">
                <a:solidFill>
                  <a:srgbClr val="CB017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en-CA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DROUGHT TOLERANT </a:t>
            </a:r>
            <a:endParaRPr lang="en-CA" sz="1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CB0179"/>
              </a:buClr>
            </a:pPr>
            <a:r>
              <a:rPr lang="en-CA" sz="1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CA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MORE THAN A WEEK WITHOUT WATER ONCE ESTABLISHED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56C0C-301C-33D9-E4C4-79414D4465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8426" y="140680"/>
            <a:ext cx="1329313" cy="1009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93B4E-C3DA-27CE-F14A-6C0799407B6F}"/>
              </a:ext>
            </a:extLst>
          </p:cNvPr>
          <p:cNvSpPr txBox="1"/>
          <p:nvPr/>
        </p:nvSpPr>
        <p:spPr>
          <a:xfrm>
            <a:off x="8818450" y="6438486"/>
            <a:ext cx="156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fernlea.com/Rio</a:t>
            </a:r>
          </a:p>
        </p:txBody>
      </p:sp>
    </p:spTree>
    <p:extLst>
      <p:ext uri="{BB962C8B-B14F-4D97-AF65-F5344CB8AC3E}">
        <p14:creationId xmlns:p14="http://schemas.microsoft.com/office/powerpoint/2010/main" val="115775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Widescreen</PresentationFormat>
  <Paragraphs>65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Taylor</dc:creator>
  <cp:lastModifiedBy>Jason Taylor</cp:lastModifiedBy>
  <cp:revision>1</cp:revision>
  <dcterms:created xsi:type="dcterms:W3CDTF">2024-02-22T13:05:30Z</dcterms:created>
  <dcterms:modified xsi:type="dcterms:W3CDTF">2024-02-22T13:06:18Z</dcterms:modified>
</cp:coreProperties>
</file>